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6.xml" ContentType="application/vnd.openxmlformats-officedocument.presentationml.tags+xml"/>
  <Override PartName="/ppt/notesSlides/notesSlide13.xml" ContentType="application/vnd.openxmlformats-officedocument.presentationml.notesSlide+xml"/>
  <Override PartName="/ppt/tags/tag7.xml" ContentType="application/vnd.openxmlformats-officedocument.presentationml.tags+xml"/>
  <Override PartName="/ppt/notesSlides/notesSlide14.xml" ContentType="application/vnd.openxmlformats-officedocument.presentationml.notesSlide+xml"/>
  <Override PartName="/ppt/tags/tag8.xml" ContentType="application/vnd.openxmlformats-officedocument.presentationml.tags+xml"/>
  <Override PartName="/ppt/notesSlides/notesSlide15.xml" ContentType="application/vnd.openxmlformats-officedocument.presentationml.notesSlide+xml"/>
  <Override PartName="/ppt/tags/tag9.xml" ContentType="application/vnd.openxmlformats-officedocument.presentationml.tags+xml"/>
  <Override PartName="/ppt/notesSlides/notesSlide16.xml" ContentType="application/vnd.openxmlformats-officedocument.presentationml.notesSlide+xml"/>
  <Override PartName="/ppt/tags/tag10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6" r:id="rId20"/>
    <p:sldId id="278" r:id="rId21"/>
    <p:sldId id="277" r:id="rId22"/>
    <p:sldId id="275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Helvetica Neue" panose="020B0604020202020204" charset="0"/>
      <p:regular r:id="rId29"/>
      <p:bold r:id="rId30"/>
      <p:italic r:id="rId31"/>
      <p:boldItalic r:id="rId32"/>
    </p:embeddedFont>
    <p:embeddedFont>
      <p:font typeface="Lato" panose="020F0502020204030203" pitchFamily="34" charset="0"/>
      <p:regular r:id="rId33"/>
      <p:bold r:id="rId34"/>
      <p:italic r:id="rId35"/>
      <p:boldItalic r:id="rId36"/>
    </p:embeddedFont>
    <p:embeddedFont>
      <p:font typeface="Raleway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1" roundtripDataSignature="AMtx7mhcgADCF9oIh8R5G55HKs2my2s2y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303942-2CCA-469D-91E9-6C3CE55E7582}">
  <a:tblStyle styleId="{D3303942-2CCA-469D-91E9-6C3CE55E758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1032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911f566647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0" name="Google Shape;160;g1911f566647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8" name="Google Shape;208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6" name="Google Shape;216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4" name="Google Shape;22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8" name="Google Shape;238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" name="Google Shape;25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90c79a895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g190c79a895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0" name="Google Shape;34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7" name="Google Shape;437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5" name="Google Shape;445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58463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9ed005cca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g19ed005cca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5" name="Google Shape;445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002909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5" name="Google Shape;445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722264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6" name="Google Shape;456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Coverage definition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The ability of a test suite in analyzing all parts of its system under test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4" name="Google Shape;1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94d8a7eb9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94d8a7eb9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5" name="Google Shape;14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endParaRPr/>
          </a:p>
        </p:txBody>
      </p:sp>
      <p:sp>
        <p:nvSpPr>
          <p:cNvPr id="11" name="Google Shape;11;p1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9pPr>
          </a:lstStyle>
          <a:p>
            <a:endParaRPr/>
          </a:p>
        </p:txBody>
      </p:sp>
      <p:sp>
        <p:nvSpPr>
          <p:cNvPr id="12" name="Google Shape;12;p18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9pPr>
          </a:lstStyle>
          <a:p>
            <a:endParaRPr/>
          </a:p>
        </p:txBody>
      </p:sp>
      <p:sp>
        <p:nvSpPr>
          <p:cNvPr id="50" name="Google Shape;50;p2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9pPr>
          </a:lstStyle>
          <a:p>
            <a:endParaRPr/>
          </a:p>
        </p:txBody>
      </p:sp>
      <p:sp>
        <p:nvSpPr>
          <p:cNvPr id="51" name="Google Shape;51;p2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26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5" name="Google Shape;55;p27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9pPr>
          </a:lstStyle>
          <a:p>
            <a:r>
              <a:t>xx%</a:t>
            </a:r>
          </a:p>
        </p:txBody>
      </p:sp>
      <p:sp>
        <p:nvSpPr>
          <p:cNvPr id="58" name="Google Shape;58;p2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28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21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21"/>
          <p:cNvSpPr/>
          <p:nvPr/>
        </p:nvSpPr>
        <p:spPr>
          <a:xfrm>
            <a:off x="0" y="0"/>
            <a:ext cx="9144000" cy="77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9"/>
          <p:cNvSpPr txBox="1">
            <a:spLocks noGrp="1"/>
          </p:cNvSpPr>
          <p:nvPr>
            <p:ph type="title"/>
          </p:nvPr>
        </p:nvSpPr>
        <p:spPr>
          <a:xfrm>
            <a:off x="62865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body" idx="1"/>
          </p:nvPr>
        </p:nvSpPr>
        <p:spPr>
          <a:xfrm>
            <a:off x="628651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dt" idx="10"/>
          </p:nvPr>
        </p:nvSpPr>
        <p:spPr>
          <a:xfrm>
            <a:off x="6286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19"/>
          <p:cNvSpPr txBox="1">
            <a:spLocks noGrp="1"/>
          </p:cNvSpPr>
          <p:nvPr>
            <p:ph type="ftr" idx="11"/>
          </p:nvPr>
        </p:nvSpPr>
        <p:spPr>
          <a:xfrm>
            <a:off x="3028951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67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67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67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67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67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67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67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67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67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19"/>
          <p:cNvSpPr/>
          <p:nvPr/>
        </p:nvSpPr>
        <p:spPr>
          <a:xfrm>
            <a:off x="0" y="0"/>
            <a:ext cx="9144000" cy="77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9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9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9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9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9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9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9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900"/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9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9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9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9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9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9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9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900"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22"/>
          <p:cNvSpPr/>
          <p:nvPr/>
        </p:nvSpPr>
        <p:spPr>
          <a:xfrm>
            <a:off x="0" y="0"/>
            <a:ext cx="9144000" cy="77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3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23"/>
          <p:cNvSpPr/>
          <p:nvPr/>
        </p:nvSpPr>
        <p:spPr>
          <a:xfrm>
            <a:off x="0" y="0"/>
            <a:ext cx="9144000" cy="77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9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9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9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9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9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9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9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9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900"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5"/>
          <p:cNvSpPr txBox="1">
            <a:spLocks noGrp="1"/>
          </p:cNvSpPr>
          <p:nvPr>
            <p:ph type="title"/>
          </p:nvPr>
        </p:nvSpPr>
        <p:spPr>
          <a:xfrm>
            <a:off x="490251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>
            <a:endParaRPr/>
          </a:p>
        </p:txBody>
      </p:sp>
      <p:sp>
        <p:nvSpPr>
          <p:cNvPr id="46" name="Google Shape;46;p25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7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Relationship Id="rId5" Type="http://schemas.openxmlformats.org/officeDocument/2006/relationships/image" Target="../media/image16.jpg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5.jp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" descr="A picture containing text, clip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1381" y="4583343"/>
            <a:ext cx="1539088" cy="350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" descr="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051776" y="4579750"/>
            <a:ext cx="1820201" cy="35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" descr="SLE Banner Image"/>
          <p:cNvPicPr preferRelativeResize="0"/>
          <p:nvPr/>
        </p:nvPicPr>
        <p:blipFill rotWithShape="1">
          <a:blip r:embed="rId5">
            <a:alphaModFix/>
          </a:blip>
          <a:srcRect r="54320" b="2464"/>
          <a:stretch/>
        </p:blipFill>
        <p:spPr>
          <a:xfrm>
            <a:off x="2755000" y="333750"/>
            <a:ext cx="3879726" cy="6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"/>
          <p:cNvSpPr txBox="1"/>
          <p:nvPr/>
        </p:nvSpPr>
        <p:spPr>
          <a:xfrm>
            <a:off x="382952" y="1339535"/>
            <a:ext cx="8378100" cy="12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</a:pPr>
            <a:r>
              <a:rPr lang="en" sz="23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From Coverage Computation to Fault Localization:</a:t>
            </a:r>
            <a:br>
              <a:rPr lang="en" sz="23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23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A Generic Framework for Domain-Specific Languages</a:t>
            </a:r>
            <a:endParaRPr sz="2100" b="1" i="0" u="none" strike="noStrike" cap="none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8" name="Google Shape;68;p1"/>
          <p:cNvSpPr txBox="1"/>
          <p:nvPr/>
        </p:nvSpPr>
        <p:spPr>
          <a:xfrm>
            <a:off x="460945" y="2753590"/>
            <a:ext cx="8222100" cy="14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None/>
            </a:pPr>
            <a:r>
              <a:rPr lang="en" sz="1500" b="1" i="0" u="sng" strike="noStrike" cap="none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Faezeh Khorram¹</a:t>
            </a:r>
            <a:r>
              <a:rPr lang="en" sz="1500" b="1" i="0" u="none" strike="noStrike" cap="none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, Erwan Bousse¹, Antonio Garmendia², Jean-Marie Mottu¹, Gerson Sunyé¹, Manuel Wimmer²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None/>
            </a:pPr>
            <a:endParaRPr sz="1500" b="1" i="0" u="none" strike="noStrike" cap="none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None/>
            </a:pPr>
            <a:r>
              <a:rPr lang="en" sz="1500" b="0" i="0" u="none" strike="noStrike" cap="none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¹IMT Atlantique, Nantes Université, Nantes, France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None/>
            </a:pPr>
            <a:r>
              <a:rPr lang="en" sz="1500" b="0" i="0" u="none" strike="noStrike" cap="none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²Johannes Kepler University (JKU), Linz, Austria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911f566647_0_80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10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163" name="Google Shape;163;g1911f566647_0_80" descr="Diagram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t="-7956"/>
          <a:stretch/>
        </p:blipFill>
        <p:spPr>
          <a:xfrm>
            <a:off x="558426" y="381525"/>
            <a:ext cx="3829423" cy="2077374"/>
          </a:xfrm>
          <a:prstGeom prst="rect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4" name="Google Shape;164;g1911f566647_0_80"/>
          <p:cNvSpPr txBox="1"/>
          <p:nvPr/>
        </p:nvSpPr>
        <p:spPr>
          <a:xfrm>
            <a:off x="558418" y="201168"/>
            <a:ext cx="1463100" cy="183000"/>
          </a:xfrm>
          <a:prstGeom prst="rect">
            <a:avLst/>
          </a:prstGeom>
          <a:gradFill>
            <a:gsLst>
              <a:gs pos="0">
                <a:srgbClr val="BBBBBB"/>
              </a:gs>
              <a:gs pos="35000">
                <a:srgbClr val="CFCFCF"/>
              </a:gs>
              <a:gs pos="100000">
                <a:srgbClr val="EDEDED"/>
              </a:gs>
            </a:gsLst>
            <a:lin ang="16200038" scaled="0"/>
          </a:gradFill>
          <a:ln w="9525" cap="flat" cmpd="sng">
            <a:solidFill>
              <a:srgbClr val="20202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860"/>
              </a:srgbClr>
            </a:outerShdw>
          </a:effectLst>
        </p:spPr>
        <p:txBody>
          <a:bodyPr spcFirstLastPara="1" wrap="square" lIns="51425" tIns="25700" rIns="51425" bIns="2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Model-under test</a:t>
            </a:r>
            <a:endParaRPr sz="75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g1911f566647_0_8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58625" y="392150"/>
            <a:ext cx="3371664" cy="2077375"/>
          </a:xfrm>
          <a:prstGeom prst="rect">
            <a:avLst/>
          </a:prstGeom>
          <a:noFill/>
          <a:ln w="9525" cap="flat" cmpd="sng">
            <a:solidFill>
              <a:srgbClr val="BBBBBB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6" name="Google Shape;166;g1911f566647_0_80"/>
          <p:cNvSpPr txBox="1"/>
          <p:nvPr/>
        </p:nvSpPr>
        <p:spPr>
          <a:xfrm>
            <a:off x="5158634" y="201168"/>
            <a:ext cx="1463100" cy="183000"/>
          </a:xfrm>
          <a:prstGeom prst="rect">
            <a:avLst/>
          </a:prstGeom>
          <a:gradFill>
            <a:gsLst>
              <a:gs pos="0">
                <a:srgbClr val="BBBBBB"/>
              </a:gs>
              <a:gs pos="35000">
                <a:srgbClr val="CFCFCF"/>
              </a:gs>
              <a:gs pos="100000">
                <a:srgbClr val="EDEDED"/>
              </a:gs>
            </a:gsLst>
            <a:lin ang="16200038" scaled="0"/>
          </a:gradFill>
          <a:ln w="9525" cap="flat" cmpd="sng">
            <a:solidFill>
              <a:srgbClr val="20202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860"/>
              </a:srgbClr>
            </a:outerShdw>
          </a:effectLst>
        </p:spPr>
        <p:txBody>
          <a:bodyPr spcFirstLastPara="1" wrap="square" lIns="51425" tIns="25700" rIns="51425" bIns="2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 case</a:t>
            </a:r>
            <a:endParaRPr sz="75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1911f566647_0_80"/>
          <p:cNvSpPr/>
          <p:nvPr/>
        </p:nvSpPr>
        <p:spPr>
          <a:xfrm>
            <a:off x="5419625" y="3230224"/>
            <a:ext cx="3054300" cy="1570200"/>
          </a:xfrm>
          <a:prstGeom prst="foldedCorner">
            <a:avLst>
              <a:gd name="adj" fmla="val 0"/>
            </a:avLst>
          </a:prstGeom>
          <a:solidFill>
            <a:schemeClr val="bg1"/>
          </a:solidFill>
          <a:ln w="9525" cap="flat" cmpd="sng">
            <a:solidFill>
              <a:srgbClr val="748C9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860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press 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(PushButton)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detect (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InfraRedSensor)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changeLevel 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(DigitalPin)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(If)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(Sketch)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(ModuleAssignment)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(Delay)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1911f566647_0_80"/>
          <p:cNvSpPr/>
          <p:nvPr/>
        </p:nvSpPr>
        <p:spPr>
          <a:xfrm>
            <a:off x="5419628" y="3012330"/>
            <a:ext cx="3054300" cy="234000"/>
          </a:xfrm>
          <a:prstGeom prst="rect">
            <a:avLst/>
          </a:prstGeom>
          <a:ln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1" u="none" strike="noStrike" cap="none" dirty="0">
                <a:solidFill>
                  <a:sysClr val="windowText" lastClr="000000"/>
                </a:solidFill>
                <a:latin typeface="Arial"/>
                <a:ea typeface="Arial"/>
                <a:cs typeface="Arial"/>
                <a:sym typeface="Arial"/>
              </a:rPr>
              <a:t>xArduino DSL Execution Rules</a:t>
            </a:r>
            <a:endParaRPr sz="1200" b="0" i="0" u="none" strike="noStrike" cap="none" dirty="0">
              <a:solidFill>
                <a:sysClr val="windowText" lastClr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1911f566647_0_80"/>
          <p:cNvSpPr txBox="1"/>
          <p:nvPr/>
        </p:nvSpPr>
        <p:spPr>
          <a:xfrm>
            <a:off x="593100" y="3080225"/>
            <a:ext cx="3119100" cy="1870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D6D6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press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(button1) &gt;&gt; </a:t>
            </a: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(sketch)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&gt;&gt; </a:t>
            </a: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(if) &gt;&gt; </a:t>
            </a: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(LED1=1)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&gt;&gt; </a:t>
            </a: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changeLevel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(LED1 (level=1))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&gt;&gt; </a:t>
            </a: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detect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(irSensor1) &gt;&gt; </a:t>
            </a: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(if)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&gt;&gt; </a:t>
            </a: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(alarm1=1)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&gt;&gt; </a:t>
            </a: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changeLevel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(alarm1 (level=1))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&gt;&gt; </a:t>
            </a: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(delay (value=1000))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&gt;&gt; </a:t>
            </a: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(alarm1 =1)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&gt;&gt; </a:t>
            </a:r>
            <a:r>
              <a:rPr lang="en" sz="13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execute </a:t>
            </a:r>
            <a:r>
              <a:rPr lang="en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(delay (value=1000))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0" name="Google Shape;170;g1911f566647_0_80"/>
          <p:cNvCxnSpPr>
            <a:endCxn id="168" idx="0"/>
          </p:cNvCxnSpPr>
          <p:nvPr/>
        </p:nvCxnSpPr>
        <p:spPr>
          <a:xfrm rot="-5400000" flipH="1">
            <a:off x="6678278" y="2743830"/>
            <a:ext cx="5364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83C92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171" name="Google Shape;171;g1911f566647_0_80"/>
          <p:cNvSpPr txBox="1"/>
          <p:nvPr/>
        </p:nvSpPr>
        <p:spPr>
          <a:xfrm>
            <a:off x="6946767" y="2692779"/>
            <a:ext cx="9225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1" u="none" strike="noStrike" cap="none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&lt;&lt;calls&gt;&gt;</a:t>
            </a:r>
            <a:endParaRPr sz="2100" b="0" i="0" u="none" strike="noStrike" cap="none">
              <a:solidFill>
                <a:srgbClr val="083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2" name="Google Shape;172;g1911f566647_0_80"/>
          <p:cNvCxnSpPr>
            <a:stCxn id="167" idx="1"/>
            <a:endCxn id="169" idx="3"/>
          </p:cNvCxnSpPr>
          <p:nvPr/>
        </p:nvCxnSpPr>
        <p:spPr>
          <a:xfrm flipH="1">
            <a:off x="3712325" y="4015324"/>
            <a:ext cx="1707300" cy="600"/>
          </a:xfrm>
          <a:prstGeom prst="bentConnector3">
            <a:avLst>
              <a:gd name="adj1" fmla="val 50004"/>
            </a:avLst>
          </a:prstGeom>
          <a:noFill/>
          <a:ln w="19050" cap="flat" cmpd="sng">
            <a:solidFill>
              <a:srgbClr val="083C92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173" name="Google Shape;173;g1911f566647_0_80"/>
          <p:cNvSpPr txBox="1"/>
          <p:nvPr/>
        </p:nvSpPr>
        <p:spPr>
          <a:xfrm>
            <a:off x="4156501" y="3782614"/>
            <a:ext cx="1288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1" u="none" strike="noStrike" cap="none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&lt;&lt;generates&gt;&gt;</a:t>
            </a:r>
            <a:endParaRPr sz="2100" b="0" i="0" u="none" strike="noStrike" cap="none">
              <a:solidFill>
                <a:srgbClr val="083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4" name="Google Shape;174;g1911f566647_0_80"/>
          <p:cNvCxnSpPr/>
          <p:nvPr/>
        </p:nvCxnSpPr>
        <p:spPr>
          <a:xfrm rot="-5400000">
            <a:off x="2293683" y="2769097"/>
            <a:ext cx="621300" cy="900"/>
          </a:xfrm>
          <a:prstGeom prst="bentConnector3">
            <a:avLst>
              <a:gd name="adj1" fmla="val 49999"/>
            </a:avLst>
          </a:prstGeom>
          <a:noFill/>
          <a:ln w="19050" cap="flat" cmpd="sng">
            <a:solidFill>
              <a:srgbClr val="083C92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175" name="Google Shape;175;g1911f566647_0_80"/>
          <p:cNvSpPr txBox="1"/>
          <p:nvPr/>
        </p:nvSpPr>
        <p:spPr>
          <a:xfrm>
            <a:off x="2603984" y="2691076"/>
            <a:ext cx="1288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1" u="none" strike="noStrike" cap="none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&lt;&lt;refers to&gt;&gt;</a:t>
            </a:r>
            <a:endParaRPr sz="2100" b="0" i="0" u="none" strike="noStrike" cap="none">
              <a:solidFill>
                <a:srgbClr val="083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1911f566647_0_80"/>
          <p:cNvSpPr txBox="1"/>
          <p:nvPr/>
        </p:nvSpPr>
        <p:spPr>
          <a:xfrm>
            <a:off x="580543" y="2906849"/>
            <a:ext cx="1463100" cy="183000"/>
          </a:xfrm>
          <a:prstGeom prst="rect">
            <a:avLst/>
          </a:prstGeom>
          <a:gradFill>
            <a:gsLst>
              <a:gs pos="0">
                <a:srgbClr val="BBBBBB"/>
              </a:gs>
              <a:gs pos="35000">
                <a:srgbClr val="CFCFCF"/>
              </a:gs>
              <a:gs pos="100000">
                <a:srgbClr val="EDEDED"/>
              </a:gs>
            </a:gsLst>
            <a:lin ang="16200038" scaled="0"/>
          </a:gradFill>
          <a:ln w="9525" cap="flat" cmpd="sng">
            <a:solidFill>
              <a:srgbClr val="20202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860"/>
              </a:srgbClr>
            </a:outerShdw>
          </a:effectLst>
        </p:spPr>
        <p:txBody>
          <a:bodyPr spcFirstLastPara="1" wrap="square" lIns="51425" tIns="25700" rIns="51425" bIns="2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Execution trace</a:t>
            </a:r>
            <a:endParaRPr sz="75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1911f566647_0_80"/>
          <p:cNvSpPr/>
          <p:nvPr/>
        </p:nvSpPr>
        <p:spPr>
          <a:xfrm>
            <a:off x="1066975" y="3137700"/>
            <a:ext cx="609600" cy="1830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1911f566647_0_80"/>
          <p:cNvSpPr/>
          <p:nvPr/>
        </p:nvSpPr>
        <p:spPr>
          <a:xfrm>
            <a:off x="1143175" y="962729"/>
            <a:ext cx="454800" cy="1119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1911f566647_0_80"/>
          <p:cNvSpPr/>
          <p:nvPr/>
        </p:nvSpPr>
        <p:spPr>
          <a:xfrm>
            <a:off x="2546524" y="3153580"/>
            <a:ext cx="487800" cy="1554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1911f566647_0_80"/>
          <p:cNvSpPr/>
          <p:nvPr/>
        </p:nvSpPr>
        <p:spPr>
          <a:xfrm>
            <a:off x="1430088" y="3332491"/>
            <a:ext cx="195000" cy="1554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1911f566647_0_80"/>
          <p:cNvSpPr/>
          <p:nvPr/>
        </p:nvSpPr>
        <p:spPr>
          <a:xfrm>
            <a:off x="2394900" y="3337475"/>
            <a:ext cx="609600" cy="1554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1911f566647_0_80"/>
          <p:cNvSpPr/>
          <p:nvPr/>
        </p:nvSpPr>
        <p:spPr>
          <a:xfrm>
            <a:off x="1719225" y="3540875"/>
            <a:ext cx="1022400" cy="1554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1911f566647_0_80"/>
          <p:cNvSpPr/>
          <p:nvPr/>
        </p:nvSpPr>
        <p:spPr>
          <a:xfrm>
            <a:off x="1770424" y="4133525"/>
            <a:ext cx="1102800" cy="1554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1911f566647_0_80"/>
          <p:cNvSpPr/>
          <p:nvPr/>
        </p:nvSpPr>
        <p:spPr>
          <a:xfrm>
            <a:off x="1419452" y="4333700"/>
            <a:ext cx="1376700" cy="1554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1911f566647_0_80"/>
          <p:cNvSpPr/>
          <p:nvPr/>
        </p:nvSpPr>
        <p:spPr>
          <a:xfrm>
            <a:off x="1459773" y="4733525"/>
            <a:ext cx="1336500" cy="1554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1911f566647_0_80"/>
          <p:cNvSpPr/>
          <p:nvPr/>
        </p:nvSpPr>
        <p:spPr>
          <a:xfrm>
            <a:off x="2896367" y="3738436"/>
            <a:ext cx="195000" cy="1554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1911f566647_0_80"/>
          <p:cNvSpPr/>
          <p:nvPr/>
        </p:nvSpPr>
        <p:spPr>
          <a:xfrm>
            <a:off x="1456175" y="3932050"/>
            <a:ext cx="657600" cy="1554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1911f566647_0_80"/>
          <p:cNvSpPr/>
          <p:nvPr/>
        </p:nvSpPr>
        <p:spPr>
          <a:xfrm>
            <a:off x="1378086" y="3730550"/>
            <a:ext cx="657600" cy="1554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g1911f566647_0_80"/>
          <p:cNvSpPr/>
          <p:nvPr/>
        </p:nvSpPr>
        <p:spPr>
          <a:xfrm>
            <a:off x="1445376" y="4533850"/>
            <a:ext cx="744600" cy="1554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1911f566647_0_80"/>
          <p:cNvSpPr/>
          <p:nvPr/>
        </p:nvSpPr>
        <p:spPr>
          <a:xfrm>
            <a:off x="1143175" y="1397846"/>
            <a:ext cx="454800" cy="1119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1911f566647_0_80"/>
          <p:cNvSpPr/>
          <p:nvPr/>
        </p:nvSpPr>
        <p:spPr>
          <a:xfrm>
            <a:off x="3428299" y="954499"/>
            <a:ext cx="432900" cy="1119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1911f566647_0_80"/>
          <p:cNvSpPr/>
          <p:nvPr/>
        </p:nvSpPr>
        <p:spPr>
          <a:xfrm>
            <a:off x="3406689" y="1389587"/>
            <a:ext cx="454800" cy="1119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1911f566647_0_80"/>
          <p:cNvSpPr/>
          <p:nvPr/>
        </p:nvSpPr>
        <p:spPr>
          <a:xfrm>
            <a:off x="1780769" y="1680330"/>
            <a:ext cx="156600" cy="1119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1911f566647_0_80"/>
          <p:cNvSpPr/>
          <p:nvPr/>
        </p:nvSpPr>
        <p:spPr>
          <a:xfrm>
            <a:off x="1753007" y="1843622"/>
            <a:ext cx="156600" cy="1119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1911f566647_0_80"/>
          <p:cNvSpPr/>
          <p:nvPr/>
        </p:nvSpPr>
        <p:spPr>
          <a:xfrm>
            <a:off x="600024" y="2200696"/>
            <a:ext cx="454800" cy="1119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1911f566647_0_80"/>
          <p:cNvSpPr/>
          <p:nvPr/>
        </p:nvSpPr>
        <p:spPr>
          <a:xfrm>
            <a:off x="1231437" y="2200696"/>
            <a:ext cx="487800" cy="1119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1911f566647_0_80"/>
          <p:cNvSpPr/>
          <p:nvPr/>
        </p:nvSpPr>
        <p:spPr>
          <a:xfrm>
            <a:off x="1803224" y="2200700"/>
            <a:ext cx="290400" cy="1119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g1911f566647_0_80"/>
          <p:cNvSpPr/>
          <p:nvPr/>
        </p:nvSpPr>
        <p:spPr>
          <a:xfrm>
            <a:off x="2230803" y="2200849"/>
            <a:ext cx="609600" cy="1119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1911f566647_0_80"/>
          <p:cNvSpPr/>
          <p:nvPr/>
        </p:nvSpPr>
        <p:spPr>
          <a:xfrm>
            <a:off x="2946748" y="2200850"/>
            <a:ext cx="290400" cy="111900"/>
          </a:xfrm>
          <a:prstGeom prst="rect">
            <a:avLst/>
          </a:prstGeom>
          <a:solidFill>
            <a:srgbClr val="00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1911f566647_0_80"/>
          <p:cNvSpPr/>
          <p:nvPr/>
        </p:nvSpPr>
        <p:spPr>
          <a:xfrm>
            <a:off x="1941248" y="1677100"/>
            <a:ext cx="657600" cy="111900"/>
          </a:xfrm>
          <a:prstGeom prst="rect">
            <a:avLst/>
          </a:prstGeom>
          <a:solidFill>
            <a:srgbClr val="FF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g1911f566647_0_80"/>
          <p:cNvSpPr/>
          <p:nvPr/>
        </p:nvSpPr>
        <p:spPr>
          <a:xfrm>
            <a:off x="1929665" y="1847897"/>
            <a:ext cx="731520" cy="111900"/>
          </a:xfrm>
          <a:prstGeom prst="rect">
            <a:avLst/>
          </a:prstGeom>
          <a:solidFill>
            <a:srgbClr val="FF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g1911f566647_0_80"/>
          <p:cNvSpPr/>
          <p:nvPr/>
        </p:nvSpPr>
        <p:spPr>
          <a:xfrm>
            <a:off x="3856834" y="2135044"/>
            <a:ext cx="487800" cy="111900"/>
          </a:xfrm>
          <a:prstGeom prst="rect">
            <a:avLst/>
          </a:prstGeom>
          <a:solidFill>
            <a:srgbClr val="FF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1911f566647_0_80"/>
          <p:cNvSpPr/>
          <p:nvPr/>
        </p:nvSpPr>
        <p:spPr>
          <a:xfrm>
            <a:off x="3260246" y="2191375"/>
            <a:ext cx="548640" cy="121200"/>
          </a:xfrm>
          <a:prstGeom prst="rect">
            <a:avLst/>
          </a:prstGeom>
          <a:solidFill>
            <a:srgbClr val="FFFF00">
              <a:alpha val="266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1911f566647_0_80"/>
          <p:cNvSpPr/>
          <p:nvPr/>
        </p:nvSpPr>
        <p:spPr>
          <a:xfrm>
            <a:off x="2997275" y="1309200"/>
            <a:ext cx="1792500" cy="508500"/>
          </a:xfrm>
          <a:prstGeom prst="wedgeRoundRectCallout">
            <a:avLst>
              <a:gd name="adj1" fmla="val -69862"/>
              <a:gd name="adj2" fmla="val 42960"/>
              <a:gd name="adj3" fmla="val 16667"/>
            </a:avLst>
          </a:prstGeom>
          <a:solidFill>
            <a:srgbClr val="002060"/>
          </a:solidFill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about not-traced elements?</a:t>
            </a:r>
            <a:endParaRPr sz="13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1911f566647_0_80"/>
          <p:cNvSpPr/>
          <p:nvPr/>
        </p:nvSpPr>
        <p:spPr>
          <a:xfrm>
            <a:off x="3417274" y="2546325"/>
            <a:ext cx="1958100" cy="471900"/>
          </a:xfrm>
          <a:prstGeom prst="wedgeRoundRectCallout">
            <a:avLst>
              <a:gd name="adj1" fmla="val -26385"/>
              <a:gd name="adj2" fmla="val -100668"/>
              <a:gd name="adj3" fmla="val 16667"/>
            </a:avLst>
          </a:prstGeom>
          <a:solidFill>
            <a:srgbClr val="002060"/>
          </a:solidFill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Does not-traced mean not-covered?</a:t>
            </a:r>
            <a:endParaRPr sz="13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" grpId="0" animBg="1"/>
      <p:bldP spid="168" grpId="0" animBg="1"/>
      <p:bldP spid="169" grpId="0" animBg="1"/>
      <p:bldP spid="171" grpId="0"/>
      <p:bldP spid="173" grpId="0"/>
      <p:bldP spid="175" grpId="0"/>
      <p:bldP spid="17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>
            <a:spLocks noGrp="1"/>
          </p:cNvSpPr>
          <p:nvPr>
            <p:ph type="title"/>
          </p:nvPr>
        </p:nvSpPr>
        <p:spPr>
          <a:xfrm>
            <a:off x="334714" y="17584"/>
            <a:ext cx="78867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b="1" i="0" u="none" strike="noStrike">
                <a:latin typeface="Raleway"/>
                <a:ea typeface="Raleway"/>
                <a:cs typeface="Raleway"/>
                <a:sym typeface="Raleway"/>
              </a:rPr>
              <a:t>DSL-Specific Coverage Rules</a:t>
            </a:r>
            <a:endParaRPr sz="4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1" name="Google Shape;211;p31"/>
          <p:cNvSpPr txBox="1">
            <a:spLocks noGrp="1"/>
          </p:cNvSpPr>
          <p:nvPr>
            <p:ph type="body" idx="1"/>
          </p:nvPr>
        </p:nvSpPr>
        <p:spPr>
          <a:xfrm>
            <a:off x="264852" y="1078544"/>
            <a:ext cx="37455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342900" lvl="0" indent="-23812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Inclusion rules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a covered object may induce the coverage of other objects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3812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Exclusion rules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 object is ignored in the coverage computation under a certain condition</a:t>
            </a:r>
            <a:endParaRPr dirty="0"/>
          </a:p>
        </p:txBody>
      </p:sp>
      <p:sp>
        <p:nvSpPr>
          <p:cNvPr id="212" name="Google Shape;212;p31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11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213" name="Google Shape;213;p31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55300" y="1066363"/>
            <a:ext cx="4589943" cy="3700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12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219" name="Google Shape;219;p32"/>
          <p:cNvSpPr txBox="1"/>
          <p:nvPr/>
        </p:nvSpPr>
        <p:spPr>
          <a:xfrm>
            <a:off x="352132" y="55202"/>
            <a:ext cx="85593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24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Example: Arduino-Specific Coverage Rules</a:t>
            </a:r>
            <a:endParaRPr sz="3600" b="1" i="0" u="none" strike="noStrike" cap="none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20" name="Google Shape;220;p32"/>
          <p:cNvPicPr preferRelativeResize="0"/>
          <p:nvPr/>
        </p:nvPicPr>
        <p:blipFill rotWithShape="1">
          <a:blip r:embed="rId3">
            <a:alphaModFix/>
          </a:blip>
          <a:srcRect r="38968"/>
          <a:stretch/>
        </p:blipFill>
        <p:spPr>
          <a:xfrm>
            <a:off x="4572000" y="2390975"/>
            <a:ext cx="2648425" cy="1915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2"/>
          <p:cNvSpPr/>
          <p:nvPr/>
        </p:nvSpPr>
        <p:spPr>
          <a:xfrm>
            <a:off x="4656255" y="1403331"/>
            <a:ext cx="1372200" cy="727200"/>
          </a:xfrm>
          <a:prstGeom prst="wedgeRoundRectCallout">
            <a:avLst>
              <a:gd name="adj1" fmla="val 90337"/>
              <a:gd name="adj2" fmla="val 90635"/>
              <a:gd name="adj3" fmla="val 16667"/>
            </a:avLst>
          </a:prstGeom>
          <a:solidFill>
            <a:srgbClr val="002060"/>
          </a:solidFill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B</a:t>
            </a:r>
            <a:r>
              <a:rPr lang="en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ased on execution trace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Google Shape;75;g19ed005cca3_0_12" descr="Diagram&#10;&#10;Description automatically generated">
            <a:extLst>
              <a:ext uri="{FF2B5EF4-FFF2-40B4-BE49-F238E27FC236}">
                <a16:creationId xmlns:a16="http://schemas.microsoft.com/office/drawing/2014/main" id="{DC0CABA3-E881-41AF-1F7F-59CDF4E376C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5215" y="1980769"/>
            <a:ext cx="3956487" cy="232598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CC07CD1-B1A6-1EEF-B78A-E5F93E8BA25B}"/>
              </a:ext>
            </a:extLst>
          </p:cNvPr>
          <p:cNvSpPr/>
          <p:nvPr/>
        </p:nvSpPr>
        <p:spPr>
          <a:xfrm>
            <a:off x="905691" y="2130531"/>
            <a:ext cx="670560" cy="51687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DC4207-5780-AD5A-5199-20BEE68BC5FB}"/>
              </a:ext>
            </a:extLst>
          </p:cNvPr>
          <p:cNvSpPr/>
          <p:nvPr/>
        </p:nvSpPr>
        <p:spPr>
          <a:xfrm>
            <a:off x="1618391" y="3348863"/>
            <a:ext cx="191588" cy="15633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65D9A7-C8D3-2AA5-4611-3CF94A93C638}"/>
              </a:ext>
            </a:extLst>
          </p:cNvPr>
          <p:cNvSpPr/>
          <p:nvPr/>
        </p:nvSpPr>
        <p:spPr>
          <a:xfrm>
            <a:off x="1836105" y="3353216"/>
            <a:ext cx="706798" cy="15633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3E8149-861E-D0C6-0494-1881DDCD1526}"/>
              </a:ext>
            </a:extLst>
          </p:cNvPr>
          <p:cNvSpPr/>
          <p:nvPr/>
        </p:nvSpPr>
        <p:spPr>
          <a:xfrm>
            <a:off x="3220768" y="3971109"/>
            <a:ext cx="541335" cy="16546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F60D734D-E137-9A1F-9F95-9810D36B7C0F}"/>
              </a:ext>
            </a:extLst>
          </p:cNvPr>
          <p:cNvCxnSpPr>
            <a:cxnSpLocks/>
            <a:stCxn id="4" idx="0"/>
          </p:cNvCxnSpPr>
          <p:nvPr/>
        </p:nvCxnSpPr>
        <p:spPr>
          <a:xfrm rot="16200000" flipH="1">
            <a:off x="2351552" y="1019949"/>
            <a:ext cx="1118579" cy="3339742"/>
          </a:xfrm>
          <a:prstGeom prst="curvedConnector4">
            <a:avLst>
              <a:gd name="adj1" fmla="val -20437"/>
              <a:gd name="adj2" fmla="val 5502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8A81E4AD-3E63-C98F-76DD-13531EAD88C9}"/>
              </a:ext>
            </a:extLst>
          </p:cNvPr>
          <p:cNvCxnSpPr>
            <a:cxnSpLocks/>
            <a:stCxn id="5" idx="0"/>
          </p:cNvCxnSpPr>
          <p:nvPr/>
        </p:nvCxnSpPr>
        <p:spPr>
          <a:xfrm rot="16200000" flipH="1">
            <a:off x="3036622" y="2026425"/>
            <a:ext cx="230363" cy="2875239"/>
          </a:xfrm>
          <a:prstGeom prst="curvedConnector4">
            <a:avLst>
              <a:gd name="adj1" fmla="val -99235"/>
              <a:gd name="adj2" fmla="val 5166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765D900D-E1E6-5685-EF66-B22C45CBFE57}"/>
              </a:ext>
            </a:extLst>
          </p:cNvPr>
          <p:cNvCxnSpPr>
            <a:cxnSpLocks/>
            <a:stCxn id="6" idx="2"/>
          </p:cNvCxnSpPr>
          <p:nvPr/>
        </p:nvCxnSpPr>
        <p:spPr>
          <a:xfrm rot="16200000" flipH="1">
            <a:off x="3243775" y="2455284"/>
            <a:ext cx="291376" cy="239991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F68366C-6304-B7BF-EDC8-BCF57F035206}"/>
              </a:ext>
            </a:extLst>
          </p:cNvPr>
          <p:cNvCxnSpPr>
            <a:cxnSpLocks/>
            <a:stCxn id="7" idx="2"/>
          </p:cNvCxnSpPr>
          <p:nvPr/>
        </p:nvCxnSpPr>
        <p:spPr>
          <a:xfrm rot="5400000" flipH="1" flipV="1">
            <a:off x="3998477" y="3554335"/>
            <a:ext cx="75195" cy="1089279"/>
          </a:xfrm>
          <a:prstGeom prst="curvedConnector4">
            <a:avLst>
              <a:gd name="adj1" fmla="val -304010"/>
              <a:gd name="adj2" fmla="val 6242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13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227" name="Google Shape;227;p33"/>
          <p:cNvSpPr txBox="1"/>
          <p:nvPr/>
        </p:nvSpPr>
        <p:spPr>
          <a:xfrm>
            <a:off x="352132" y="55202"/>
            <a:ext cx="85593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Example: Arduino-Specific Coverage Rules</a:t>
            </a:r>
            <a:endParaRPr sz="3600" b="1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28" name="Google Shape;228;p33"/>
          <p:cNvPicPr preferRelativeResize="0"/>
          <p:nvPr/>
        </p:nvPicPr>
        <p:blipFill rotWithShape="1">
          <a:blip r:embed="rId4">
            <a:alphaModFix/>
          </a:blip>
          <a:srcRect r="25345"/>
          <a:stretch/>
        </p:blipFill>
        <p:spPr>
          <a:xfrm>
            <a:off x="352125" y="1011000"/>
            <a:ext cx="4071001" cy="384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3"/>
          <p:cNvPicPr preferRelativeResize="0"/>
          <p:nvPr/>
        </p:nvPicPr>
        <p:blipFill rotWithShape="1">
          <a:blip r:embed="rId5">
            <a:alphaModFix/>
          </a:blip>
          <a:srcRect r="19324"/>
          <a:stretch/>
        </p:blipFill>
        <p:spPr>
          <a:xfrm>
            <a:off x="4572000" y="2390975"/>
            <a:ext cx="3500846" cy="1915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3"/>
          <p:cNvSpPr/>
          <p:nvPr/>
        </p:nvSpPr>
        <p:spPr>
          <a:xfrm>
            <a:off x="4656255" y="1403331"/>
            <a:ext cx="1372200" cy="727200"/>
          </a:xfrm>
          <a:prstGeom prst="wedgeRoundRectCallout">
            <a:avLst>
              <a:gd name="adj1" fmla="val 90337"/>
              <a:gd name="adj2" fmla="val 90635"/>
              <a:gd name="adj3" fmla="val 16667"/>
            </a:avLst>
          </a:prstGeom>
          <a:solidFill>
            <a:srgbClr val="002060"/>
          </a:solidFill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Based on execution trace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3"/>
          <p:cNvSpPr/>
          <p:nvPr/>
        </p:nvSpPr>
        <p:spPr>
          <a:xfrm>
            <a:off x="6145531" y="1403331"/>
            <a:ext cx="1341000" cy="727200"/>
          </a:xfrm>
          <a:prstGeom prst="wedgeRoundRectCallout">
            <a:avLst>
              <a:gd name="adj1" fmla="val 60107"/>
              <a:gd name="adj2" fmla="val 89339"/>
              <a:gd name="adj3" fmla="val 16667"/>
            </a:avLst>
          </a:prstGeom>
          <a:solidFill>
            <a:srgbClr val="002060"/>
          </a:solidFill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Based on coverage rules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3"/>
          <p:cNvSpPr/>
          <p:nvPr/>
        </p:nvSpPr>
        <p:spPr>
          <a:xfrm>
            <a:off x="4615252" y="3094600"/>
            <a:ext cx="3456900" cy="368100"/>
          </a:xfrm>
          <a:prstGeom prst="rect">
            <a:avLst/>
          </a:prstGeom>
          <a:solidFill>
            <a:srgbClr val="FFFF00">
              <a:alpha val="26666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33"/>
          <p:cNvSpPr/>
          <p:nvPr/>
        </p:nvSpPr>
        <p:spPr>
          <a:xfrm>
            <a:off x="4638525" y="3664898"/>
            <a:ext cx="3456900" cy="207300"/>
          </a:xfrm>
          <a:prstGeom prst="rect">
            <a:avLst/>
          </a:prstGeom>
          <a:solidFill>
            <a:srgbClr val="FFFF00">
              <a:alpha val="26666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3"/>
          <p:cNvSpPr/>
          <p:nvPr/>
        </p:nvSpPr>
        <p:spPr>
          <a:xfrm>
            <a:off x="611180" y="3821803"/>
            <a:ext cx="3812100" cy="734700"/>
          </a:xfrm>
          <a:prstGeom prst="rect">
            <a:avLst/>
          </a:prstGeom>
          <a:solidFill>
            <a:srgbClr val="FFFF00">
              <a:alpha val="26666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33"/>
          <p:cNvSpPr/>
          <p:nvPr/>
        </p:nvSpPr>
        <p:spPr>
          <a:xfrm>
            <a:off x="611174" y="3094600"/>
            <a:ext cx="3812100" cy="727200"/>
          </a:xfrm>
          <a:prstGeom prst="rect">
            <a:avLst/>
          </a:prstGeom>
          <a:solidFill>
            <a:srgbClr val="FFFF00">
              <a:alpha val="26666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14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241" name="Google Shape;241;p34"/>
          <p:cNvPicPr preferRelativeResize="0"/>
          <p:nvPr/>
        </p:nvPicPr>
        <p:blipFill rotWithShape="1">
          <a:blip r:embed="rId4">
            <a:alphaModFix/>
          </a:blip>
          <a:srcRect r="25346"/>
          <a:stretch/>
        </p:blipFill>
        <p:spPr>
          <a:xfrm>
            <a:off x="352125" y="1011000"/>
            <a:ext cx="4071001" cy="384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72000" y="2390976"/>
            <a:ext cx="4339425" cy="1915778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4"/>
          <p:cNvSpPr/>
          <p:nvPr/>
        </p:nvSpPr>
        <p:spPr>
          <a:xfrm>
            <a:off x="4602863" y="3890950"/>
            <a:ext cx="4277700" cy="365760"/>
          </a:xfrm>
          <a:prstGeom prst="rect">
            <a:avLst/>
          </a:prstGeom>
          <a:solidFill>
            <a:srgbClr val="FFFF00">
              <a:alpha val="26666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34"/>
          <p:cNvSpPr/>
          <p:nvPr/>
        </p:nvSpPr>
        <p:spPr>
          <a:xfrm>
            <a:off x="4656255" y="1403331"/>
            <a:ext cx="1372200" cy="727200"/>
          </a:xfrm>
          <a:prstGeom prst="wedgeRoundRectCallout">
            <a:avLst>
              <a:gd name="adj1" fmla="val 90337"/>
              <a:gd name="adj2" fmla="val 90635"/>
              <a:gd name="adj3" fmla="val 16667"/>
            </a:avLst>
          </a:prstGeom>
          <a:solidFill>
            <a:srgbClr val="002060"/>
          </a:solidFill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Based on execution trace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34"/>
          <p:cNvSpPr/>
          <p:nvPr/>
        </p:nvSpPr>
        <p:spPr>
          <a:xfrm>
            <a:off x="6145531" y="1403331"/>
            <a:ext cx="1341000" cy="727200"/>
          </a:xfrm>
          <a:prstGeom prst="wedgeRoundRectCallout">
            <a:avLst>
              <a:gd name="adj1" fmla="val 60107"/>
              <a:gd name="adj2" fmla="val 89339"/>
              <a:gd name="adj3" fmla="val 16667"/>
            </a:avLst>
          </a:prstGeom>
          <a:solidFill>
            <a:srgbClr val="002060"/>
          </a:solidFill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Based on coverage rules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4"/>
          <p:cNvSpPr/>
          <p:nvPr/>
        </p:nvSpPr>
        <p:spPr>
          <a:xfrm>
            <a:off x="7572913" y="1403331"/>
            <a:ext cx="1341000" cy="727200"/>
          </a:xfrm>
          <a:prstGeom prst="wedgeRoundRectCallout">
            <a:avLst>
              <a:gd name="adj1" fmla="val 17968"/>
              <a:gd name="adj2" fmla="val 89339"/>
              <a:gd name="adj3" fmla="val 16667"/>
            </a:avLst>
          </a:prstGeom>
          <a:solidFill>
            <a:srgbClr val="002060"/>
          </a:solidFill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Final coverage matrix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34"/>
          <p:cNvSpPr/>
          <p:nvPr/>
        </p:nvSpPr>
        <p:spPr>
          <a:xfrm>
            <a:off x="8050775" y="3069250"/>
            <a:ext cx="829800" cy="1188720"/>
          </a:xfrm>
          <a:prstGeom prst="rect">
            <a:avLst/>
          </a:prstGeom>
          <a:noFill/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34"/>
          <p:cNvSpPr txBox="1"/>
          <p:nvPr/>
        </p:nvSpPr>
        <p:spPr>
          <a:xfrm>
            <a:off x="352132" y="55202"/>
            <a:ext cx="85593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Example: Arduino-Specific Coverage Rules</a:t>
            </a:r>
            <a:endParaRPr sz="3600" b="1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6"/>
          <p:cNvSpPr txBox="1">
            <a:spLocks noGrp="1"/>
          </p:cNvSpPr>
          <p:nvPr>
            <p:ph type="sldNum" idx="12"/>
          </p:nvPr>
        </p:nvSpPr>
        <p:spPr>
          <a:xfrm>
            <a:off x="8449673" y="4840063"/>
            <a:ext cx="4161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15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912575" y="872575"/>
            <a:ext cx="1542900" cy="2980800"/>
          </a:xfrm>
          <a:prstGeom prst="rect">
            <a:avLst/>
          </a:prstGeom>
          <a:gradFill>
            <a:gsLst>
              <a:gs pos="0">
                <a:srgbClr val="D8D8D8"/>
              </a:gs>
              <a:gs pos="35000">
                <a:srgbClr val="E3E3E3"/>
              </a:gs>
              <a:gs pos="100000">
                <a:srgbClr val="F4F4F4"/>
              </a:gs>
            </a:gsLst>
            <a:lin ang="16200038" scaled="0"/>
          </a:gradFill>
          <a:ln w="9525" cap="flat" cmpd="sng">
            <a:solidFill>
              <a:srgbClr val="A1A1A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1287725" y="1210913"/>
            <a:ext cx="962400" cy="3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 Syntax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1231275" y="1881162"/>
            <a:ext cx="1033500" cy="3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Operational Semantics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7" name="Google Shape;257;p6"/>
          <p:cNvCxnSpPr>
            <a:stCxn id="256" idx="0"/>
            <a:endCxn id="255" idx="2"/>
          </p:cNvCxnSpPr>
          <p:nvPr/>
        </p:nvCxnSpPr>
        <p:spPr>
          <a:xfrm rot="10800000" flipH="1">
            <a:off x="1748025" y="1576662"/>
            <a:ext cx="21000" cy="304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stealth" w="med" len="med"/>
          </a:ln>
        </p:spPr>
      </p:cxnSp>
      <p:sp>
        <p:nvSpPr>
          <p:cNvPr id="258" name="Google Shape;258;p6"/>
          <p:cNvSpPr txBox="1"/>
          <p:nvPr/>
        </p:nvSpPr>
        <p:spPr>
          <a:xfrm>
            <a:off x="909125" y="930025"/>
            <a:ext cx="1614300" cy="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Executable DSL (xDSL)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6"/>
          <p:cNvSpPr txBox="1"/>
          <p:nvPr/>
        </p:nvSpPr>
        <p:spPr>
          <a:xfrm>
            <a:off x="1506364" y="1634323"/>
            <a:ext cx="523200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imports</a:t>
            </a:r>
            <a:endParaRPr sz="12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2775" y="1218405"/>
            <a:ext cx="282146" cy="283649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6"/>
          <p:cNvSpPr txBox="1"/>
          <p:nvPr/>
        </p:nvSpPr>
        <p:spPr>
          <a:xfrm>
            <a:off x="-79829" y="1463997"/>
            <a:ext cx="9765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51425" rIns="51425" bIns="5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88"/>
              <a:buFont typeface="Arial"/>
              <a:buNone/>
            </a:pPr>
            <a:r>
              <a:rPr lang="en" sz="9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 </a:t>
            </a:r>
            <a:endParaRPr sz="988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88"/>
              <a:buFont typeface="Arial"/>
              <a:buNone/>
            </a:pPr>
            <a:r>
              <a:rPr lang="en" sz="9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Engineer</a:t>
            </a:r>
            <a:endParaRPr sz="988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2" name="Google Shape;262;p6"/>
          <p:cNvCxnSpPr>
            <a:stCxn id="260" idx="3"/>
          </p:cNvCxnSpPr>
          <p:nvPr/>
        </p:nvCxnSpPr>
        <p:spPr>
          <a:xfrm>
            <a:off x="494921" y="1360230"/>
            <a:ext cx="323700" cy="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63" name="Google Shape;263;p6"/>
          <p:cNvSpPr txBox="1"/>
          <p:nvPr/>
        </p:nvSpPr>
        <p:spPr>
          <a:xfrm>
            <a:off x="479175" y="1191325"/>
            <a:ext cx="416100" cy="1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defines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6"/>
          <p:cNvSpPr/>
          <p:nvPr/>
        </p:nvSpPr>
        <p:spPr>
          <a:xfrm>
            <a:off x="1130500" y="3181225"/>
            <a:ext cx="1203600" cy="530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" sz="1050" b="1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DSL-Specific </a:t>
            </a:r>
            <a:br>
              <a:rPr lang="en" sz="1050" b="1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" sz="1050" b="1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Coverage Rules</a:t>
            </a:r>
            <a:br>
              <a:rPr lang="en" sz="1050" b="1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" sz="1050" b="1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(optional)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5" name="Google Shape;265;p6"/>
          <p:cNvCxnSpPr>
            <a:stCxn id="264" idx="1"/>
            <a:endCxn id="255" idx="1"/>
          </p:cNvCxnSpPr>
          <p:nvPr/>
        </p:nvCxnSpPr>
        <p:spPr>
          <a:xfrm rot="10800000" flipH="1">
            <a:off x="1130500" y="1393825"/>
            <a:ext cx="157200" cy="2052600"/>
          </a:xfrm>
          <a:prstGeom prst="bentConnector3">
            <a:avLst>
              <a:gd name="adj1" fmla="val -71851"/>
            </a:avLst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66" name="Google Shape;266;p6"/>
          <p:cNvSpPr txBox="1"/>
          <p:nvPr/>
        </p:nvSpPr>
        <p:spPr>
          <a:xfrm>
            <a:off x="1017546" y="2957381"/>
            <a:ext cx="523200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imports</a:t>
            </a:r>
            <a:endParaRPr sz="12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6"/>
          <p:cNvSpPr/>
          <p:nvPr/>
        </p:nvSpPr>
        <p:spPr>
          <a:xfrm>
            <a:off x="3136400" y="865376"/>
            <a:ext cx="3313800" cy="851478"/>
          </a:xfrm>
          <a:prstGeom prst="rect">
            <a:avLst/>
          </a:prstGeom>
          <a:gradFill>
            <a:gsLst>
              <a:gs pos="0">
                <a:srgbClr val="D8D8D8"/>
              </a:gs>
              <a:gs pos="35000">
                <a:srgbClr val="E3E3E3"/>
              </a:gs>
              <a:gs pos="100000">
                <a:srgbClr val="F4F4F4"/>
              </a:gs>
            </a:gsLst>
            <a:lin ang="16200038" scaled="0"/>
          </a:gradFill>
          <a:ln w="9525" cap="flat" cmpd="sng">
            <a:solidFill>
              <a:srgbClr val="A1A1A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6"/>
          <p:cNvSpPr/>
          <p:nvPr/>
        </p:nvSpPr>
        <p:spPr>
          <a:xfrm>
            <a:off x="3297377" y="1210964"/>
            <a:ext cx="1165800" cy="3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Executable Model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 test 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6"/>
          <p:cNvSpPr/>
          <p:nvPr/>
        </p:nvSpPr>
        <p:spPr>
          <a:xfrm>
            <a:off x="5276088" y="1270010"/>
            <a:ext cx="914400" cy="253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 Cases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6"/>
          <p:cNvSpPr txBox="1"/>
          <p:nvPr/>
        </p:nvSpPr>
        <p:spPr>
          <a:xfrm>
            <a:off x="4164550" y="916668"/>
            <a:ext cx="1376400" cy="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Tests for an xModel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1" name="Google Shape;271;p6"/>
          <p:cNvCxnSpPr>
            <a:stCxn id="268" idx="1"/>
            <a:endCxn id="255" idx="3"/>
          </p:cNvCxnSpPr>
          <p:nvPr/>
        </p:nvCxnSpPr>
        <p:spPr>
          <a:xfrm rot="10800000">
            <a:off x="2250077" y="1393814"/>
            <a:ext cx="1047300" cy="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72" name="Google Shape;272;p6"/>
          <p:cNvCxnSpPr>
            <a:stCxn id="269" idx="1"/>
            <a:endCxn id="268" idx="3"/>
          </p:cNvCxnSpPr>
          <p:nvPr/>
        </p:nvCxnSpPr>
        <p:spPr>
          <a:xfrm flipH="1" flipV="1">
            <a:off x="4463177" y="1393814"/>
            <a:ext cx="812911" cy="3096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73" name="Google Shape;273;p6"/>
          <p:cNvSpPr txBox="1"/>
          <p:nvPr/>
        </p:nvSpPr>
        <p:spPr>
          <a:xfrm>
            <a:off x="8149323" y="1069313"/>
            <a:ext cx="5568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51425" rIns="51425" bIns="5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Domain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Expert</a:t>
            </a:r>
            <a:endParaRPr sz="1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4" name="Google Shape;274;p6"/>
          <p:cNvCxnSpPr>
            <a:stCxn id="275" idx="1"/>
            <a:endCxn id="267" idx="3"/>
          </p:cNvCxnSpPr>
          <p:nvPr/>
        </p:nvCxnSpPr>
        <p:spPr>
          <a:xfrm rot="10800000">
            <a:off x="6450175" y="1291115"/>
            <a:ext cx="1406100" cy="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76" name="Google Shape;276;p6"/>
          <p:cNvSpPr txBox="1"/>
          <p:nvPr/>
        </p:nvSpPr>
        <p:spPr>
          <a:xfrm>
            <a:off x="6972453" y="1141018"/>
            <a:ext cx="387600" cy="1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defines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6"/>
          <p:cNvSpPr/>
          <p:nvPr/>
        </p:nvSpPr>
        <p:spPr>
          <a:xfrm>
            <a:off x="4177275" y="2157474"/>
            <a:ext cx="1220400" cy="377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</a:t>
            </a: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Execution Engine</a:t>
            </a:r>
            <a:endParaRPr sz="6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6"/>
          <p:cNvSpPr/>
          <p:nvPr/>
        </p:nvSpPr>
        <p:spPr>
          <a:xfrm rot="5400000">
            <a:off x="4268133" y="2223034"/>
            <a:ext cx="68580" cy="91440"/>
          </a:xfrm>
          <a:prstGeom prst="flowChartExtract">
            <a:avLst/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9" name="Google Shape;279;p6"/>
          <p:cNvCxnSpPr/>
          <p:nvPr/>
        </p:nvCxnSpPr>
        <p:spPr>
          <a:xfrm rot="10800000">
            <a:off x="2480775" y="2269824"/>
            <a:ext cx="1696500" cy="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80" name="Google Shape;280;p6"/>
          <p:cNvCxnSpPr>
            <a:stCxn id="277" idx="0"/>
            <a:endCxn id="267" idx="2"/>
          </p:cNvCxnSpPr>
          <p:nvPr/>
        </p:nvCxnSpPr>
        <p:spPr>
          <a:xfrm rot="10800000" flipH="1">
            <a:off x="4787475" y="1716774"/>
            <a:ext cx="5700" cy="4407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81" name="Google Shape;281;p6"/>
          <p:cNvSpPr/>
          <p:nvPr/>
        </p:nvSpPr>
        <p:spPr>
          <a:xfrm>
            <a:off x="5276088" y="2764035"/>
            <a:ext cx="914400" cy="218400"/>
          </a:xfrm>
          <a:prstGeom prst="rect">
            <a:avLst/>
          </a:prstGeom>
          <a:gradFill>
            <a:gsLst>
              <a:gs pos="0">
                <a:srgbClr val="FFD17D"/>
              </a:gs>
              <a:gs pos="35000">
                <a:srgbClr val="FFDCA3"/>
              </a:gs>
              <a:gs pos="100000">
                <a:srgbClr val="FFF1D8"/>
              </a:gs>
            </a:gsLst>
            <a:lin ang="16200000" scaled="0"/>
          </a:gradFill>
          <a:ln w="9525" cap="flat" cmpd="sng">
            <a:solidFill>
              <a:srgbClr val="FDA739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 Results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6"/>
          <p:cNvSpPr/>
          <p:nvPr/>
        </p:nvSpPr>
        <p:spPr>
          <a:xfrm>
            <a:off x="3264408" y="2764536"/>
            <a:ext cx="1198500" cy="217500"/>
          </a:xfrm>
          <a:prstGeom prst="rect">
            <a:avLst/>
          </a:prstGeom>
          <a:gradFill>
            <a:gsLst>
              <a:gs pos="0">
                <a:srgbClr val="FFD17D"/>
              </a:gs>
              <a:gs pos="35000">
                <a:srgbClr val="FFDCA3"/>
              </a:gs>
              <a:gs pos="100000">
                <a:srgbClr val="FFF1D8"/>
              </a:gs>
            </a:gsLst>
            <a:lin ang="16200000" scaled="0"/>
          </a:gradFill>
          <a:ln w="9525" cap="flat" cmpd="sng">
            <a:solidFill>
              <a:srgbClr val="FDA739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Execution Traces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3" name="Google Shape;283;p6"/>
          <p:cNvCxnSpPr>
            <a:stCxn id="277" idx="2"/>
          </p:cNvCxnSpPr>
          <p:nvPr/>
        </p:nvCxnSpPr>
        <p:spPr>
          <a:xfrm flipH="1">
            <a:off x="4099575" y="2534574"/>
            <a:ext cx="687900" cy="230100"/>
          </a:xfrm>
          <a:prstGeom prst="straightConnector1">
            <a:avLst/>
          </a:prstGeom>
          <a:noFill/>
          <a:ln w="1270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84" name="Google Shape;284;p6"/>
          <p:cNvCxnSpPr>
            <a:stCxn id="277" idx="2"/>
          </p:cNvCxnSpPr>
          <p:nvPr/>
        </p:nvCxnSpPr>
        <p:spPr>
          <a:xfrm>
            <a:off x="4787475" y="2534574"/>
            <a:ext cx="768000" cy="230100"/>
          </a:xfrm>
          <a:prstGeom prst="straightConnector1">
            <a:avLst/>
          </a:prstGeom>
          <a:noFill/>
          <a:ln w="1270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85" name="Google Shape;285;p6"/>
          <p:cNvCxnSpPr>
            <a:stCxn id="282" idx="0"/>
            <a:endCxn id="268" idx="2"/>
          </p:cNvCxnSpPr>
          <p:nvPr/>
        </p:nvCxnSpPr>
        <p:spPr>
          <a:xfrm rot="10800000" flipH="1">
            <a:off x="3863658" y="1576536"/>
            <a:ext cx="16500" cy="11880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86" name="Google Shape;286;p6"/>
          <p:cNvCxnSpPr>
            <a:stCxn id="281" idx="0"/>
            <a:endCxn id="269" idx="2"/>
          </p:cNvCxnSpPr>
          <p:nvPr/>
        </p:nvCxnSpPr>
        <p:spPr>
          <a:xfrm flipV="1">
            <a:off x="5733288" y="1523810"/>
            <a:ext cx="0" cy="1240225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287" name="Google Shape;287;p6"/>
          <p:cNvSpPr/>
          <p:nvPr/>
        </p:nvSpPr>
        <p:spPr>
          <a:xfrm>
            <a:off x="3163457" y="3293112"/>
            <a:ext cx="1400400" cy="463500"/>
          </a:xfrm>
          <a:prstGeom prst="roundRect">
            <a:avLst>
              <a:gd name="adj" fmla="val 16667"/>
            </a:avLst>
          </a:prstGeom>
          <a:solidFill>
            <a:srgbClr val="D8E6FC"/>
          </a:solidFill>
          <a:ln w="9525" cap="flat" cmpd="sng">
            <a:solidFill>
              <a:srgbClr val="3B7FF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" sz="1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xModel Coverage</a:t>
            </a: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Computation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6"/>
          <p:cNvSpPr/>
          <p:nvPr/>
        </p:nvSpPr>
        <p:spPr>
          <a:xfrm rot="5400000">
            <a:off x="3248650" y="3357741"/>
            <a:ext cx="68580" cy="91440"/>
          </a:xfrm>
          <a:prstGeom prst="flowChartExtract">
            <a:avLst/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6"/>
          <p:cNvSpPr/>
          <p:nvPr/>
        </p:nvSpPr>
        <p:spPr>
          <a:xfrm>
            <a:off x="6066679" y="3400350"/>
            <a:ext cx="832800" cy="234000"/>
          </a:xfrm>
          <a:prstGeom prst="rect">
            <a:avLst/>
          </a:prstGeom>
          <a:gradFill>
            <a:gsLst>
              <a:gs pos="0">
                <a:srgbClr val="FFD17D"/>
              </a:gs>
              <a:gs pos="35000">
                <a:srgbClr val="FFDCA3"/>
              </a:gs>
              <a:gs pos="100000">
                <a:srgbClr val="FFF1D8"/>
              </a:gs>
            </a:gsLst>
            <a:lin ang="16200000" scaled="0"/>
          </a:gradFill>
          <a:ln w="9525" cap="flat" cmpd="sng">
            <a:solidFill>
              <a:srgbClr val="FDA739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Coverage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0" name="Google Shape;290;p6"/>
          <p:cNvCxnSpPr>
            <a:stCxn id="287" idx="0"/>
            <a:endCxn id="282" idx="2"/>
          </p:cNvCxnSpPr>
          <p:nvPr/>
        </p:nvCxnSpPr>
        <p:spPr>
          <a:xfrm rot="10800000">
            <a:off x="3863657" y="2982012"/>
            <a:ext cx="0" cy="3111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91" name="Google Shape;291;p6"/>
          <p:cNvCxnSpPr/>
          <p:nvPr/>
        </p:nvCxnSpPr>
        <p:spPr>
          <a:xfrm rot="10800000">
            <a:off x="2439200" y="2950650"/>
            <a:ext cx="1129200" cy="3399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292" name="Google Shape;292;p6"/>
          <p:cNvCxnSpPr>
            <a:stCxn id="287" idx="3"/>
            <a:endCxn id="289" idx="1"/>
          </p:cNvCxnSpPr>
          <p:nvPr/>
        </p:nvCxnSpPr>
        <p:spPr>
          <a:xfrm rot="10800000" flipH="1">
            <a:off x="4563857" y="3517362"/>
            <a:ext cx="1502700" cy="7500"/>
          </a:xfrm>
          <a:prstGeom prst="straightConnector1">
            <a:avLst/>
          </a:prstGeom>
          <a:noFill/>
          <a:ln w="1270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3" name="Google Shape;293;p6"/>
          <p:cNvCxnSpPr>
            <a:stCxn id="275" idx="2"/>
            <a:endCxn id="277" idx="3"/>
          </p:cNvCxnSpPr>
          <p:nvPr/>
        </p:nvCxnSpPr>
        <p:spPr>
          <a:xfrm rot="5400000">
            <a:off x="6240064" y="589304"/>
            <a:ext cx="914400" cy="2599200"/>
          </a:xfrm>
          <a:prstGeom prst="curvedConnector2">
            <a:avLst/>
          </a:prstGeom>
          <a:noFill/>
          <a:ln w="12700" cap="flat" cmpd="sng">
            <a:solidFill>
              <a:srgbClr val="777777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94" name="Google Shape;294;p6"/>
          <p:cNvSpPr txBox="1"/>
          <p:nvPr/>
        </p:nvSpPr>
        <p:spPr>
          <a:xfrm>
            <a:off x="7040287" y="1871764"/>
            <a:ext cx="225900" cy="1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runs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6"/>
          <p:cNvSpPr txBox="1"/>
          <p:nvPr/>
        </p:nvSpPr>
        <p:spPr>
          <a:xfrm>
            <a:off x="4590107" y="1196841"/>
            <a:ext cx="7251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specific to</a:t>
            </a:r>
            <a:endParaRPr sz="85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6"/>
          <p:cNvSpPr txBox="1"/>
          <p:nvPr/>
        </p:nvSpPr>
        <p:spPr>
          <a:xfrm>
            <a:off x="2455788" y="1169276"/>
            <a:ext cx="8520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conforms to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6"/>
          <p:cNvSpPr txBox="1"/>
          <p:nvPr/>
        </p:nvSpPr>
        <p:spPr>
          <a:xfrm>
            <a:off x="3540711" y="1818523"/>
            <a:ext cx="6741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refers to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6"/>
          <p:cNvSpPr txBox="1"/>
          <p:nvPr/>
        </p:nvSpPr>
        <p:spPr>
          <a:xfrm>
            <a:off x="5490713" y="1823448"/>
            <a:ext cx="6621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refers to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6"/>
          <p:cNvSpPr txBox="1"/>
          <p:nvPr/>
        </p:nvSpPr>
        <p:spPr>
          <a:xfrm>
            <a:off x="4228759" y="1892063"/>
            <a:ext cx="12480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 tests on xModels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6"/>
          <p:cNvSpPr txBox="1"/>
          <p:nvPr/>
        </p:nvSpPr>
        <p:spPr>
          <a:xfrm>
            <a:off x="2624949" y="2077635"/>
            <a:ext cx="4908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lang="en" sz="875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6"/>
          <p:cNvSpPr txBox="1"/>
          <p:nvPr/>
        </p:nvSpPr>
        <p:spPr>
          <a:xfrm>
            <a:off x="2650888" y="2835481"/>
            <a:ext cx="4389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lang="en" sz="875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6"/>
          <p:cNvSpPr txBox="1"/>
          <p:nvPr/>
        </p:nvSpPr>
        <p:spPr>
          <a:xfrm>
            <a:off x="3898789" y="3023567"/>
            <a:ext cx="5169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lang="en" sz="875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reads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6"/>
          <p:cNvSpPr/>
          <p:nvPr/>
        </p:nvSpPr>
        <p:spPr>
          <a:xfrm>
            <a:off x="1215550" y="2560123"/>
            <a:ext cx="1033500" cy="3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Behavioral Interface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6"/>
          <p:cNvSpPr txBox="1"/>
          <p:nvPr/>
        </p:nvSpPr>
        <p:spPr>
          <a:xfrm>
            <a:off x="1302402" y="2308525"/>
            <a:ext cx="919896" cy="192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Implemented by</a:t>
            </a:r>
            <a:endParaRPr sz="12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5" name="Google Shape;305;p6"/>
          <p:cNvCxnSpPr>
            <a:stCxn id="303" idx="0"/>
            <a:endCxn id="256" idx="2"/>
          </p:cNvCxnSpPr>
          <p:nvPr/>
        </p:nvCxnSpPr>
        <p:spPr>
          <a:xfrm rot="10800000" flipH="1">
            <a:off x="1732300" y="2246923"/>
            <a:ext cx="15600" cy="31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stealth" w="med" len="med"/>
          </a:ln>
        </p:spPr>
      </p:cxnSp>
      <p:sp>
        <p:nvSpPr>
          <p:cNvPr id="306" name="Google Shape;306;p6"/>
          <p:cNvSpPr/>
          <p:nvPr/>
        </p:nvSpPr>
        <p:spPr>
          <a:xfrm>
            <a:off x="206692" y="4561321"/>
            <a:ext cx="4548000" cy="463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6"/>
          <p:cNvSpPr txBox="1"/>
          <p:nvPr/>
        </p:nvSpPr>
        <p:spPr>
          <a:xfrm>
            <a:off x="225588" y="4556405"/>
            <a:ext cx="775200" cy="1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" sz="675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Legend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6"/>
          <p:cNvSpPr/>
          <p:nvPr/>
        </p:nvSpPr>
        <p:spPr>
          <a:xfrm>
            <a:off x="1206941" y="4718466"/>
            <a:ext cx="822900" cy="246900"/>
          </a:xfrm>
          <a:prstGeom prst="rect">
            <a:avLst/>
          </a:prstGeom>
          <a:gradFill>
            <a:gsLst>
              <a:gs pos="0">
                <a:srgbClr val="FFD17D"/>
              </a:gs>
              <a:gs pos="35000">
                <a:srgbClr val="FFDCA3"/>
              </a:gs>
              <a:gs pos="100000">
                <a:srgbClr val="FFF1D8"/>
              </a:gs>
            </a:gsLst>
            <a:lin ang="16200000" scaled="0"/>
          </a:gradFill>
          <a:ln w="9525" cap="flat" cmpd="sng">
            <a:solidFill>
              <a:srgbClr val="FDA739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Generated artefact</a:t>
            </a: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6"/>
          <p:cNvSpPr/>
          <p:nvPr/>
        </p:nvSpPr>
        <p:spPr>
          <a:xfrm>
            <a:off x="2109176" y="4713187"/>
            <a:ext cx="778200" cy="246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6"/>
          <p:cNvSpPr/>
          <p:nvPr/>
        </p:nvSpPr>
        <p:spPr>
          <a:xfrm rot="5400000">
            <a:off x="2200046" y="4778735"/>
            <a:ext cx="68580" cy="91440"/>
          </a:xfrm>
          <a:prstGeom prst="flowChartExtract">
            <a:avLst/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6"/>
          <p:cNvSpPr txBox="1"/>
          <p:nvPr/>
        </p:nvSpPr>
        <p:spPr>
          <a:xfrm>
            <a:off x="2248772" y="4703782"/>
            <a:ext cx="651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" sz="6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Existing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" sz="6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Tool</a:t>
            </a:r>
            <a:endParaRPr sz="6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6"/>
          <p:cNvSpPr/>
          <p:nvPr/>
        </p:nvSpPr>
        <p:spPr>
          <a:xfrm>
            <a:off x="2946639" y="4715679"/>
            <a:ext cx="778200" cy="246900"/>
          </a:xfrm>
          <a:prstGeom prst="roundRect">
            <a:avLst>
              <a:gd name="adj" fmla="val 16667"/>
            </a:avLst>
          </a:prstGeom>
          <a:solidFill>
            <a:srgbClr val="D8E6FC"/>
          </a:solidFill>
          <a:ln w="9525" cap="flat" cmpd="sng">
            <a:solidFill>
              <a:srgbClr val="3B7FF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6"/>
          <p:cNvSpPr/>
          <p:nvPr/>
        </p:nvSpPr>
        <p:spPr>
          <a:xfrm rot="5400000">
            <a:off x="3037509" y="4781226"/>
            <a:ext cx="68580" cy="91440"/>
          </a:xfrm>
          <a:prstGeom prst="flowChartExtract">
            <a:avLst/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6"/>
          <p:cNvSpPr txBox="1"/>
          <p:nvPr/>
        </p:nvSpPr>
        <p:spPr>
          <a:xfrm>
            <a:off x="3055499" y="4712036"/>
            <a:ext cx="717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" sz="675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Proposed Tool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5" name="Google Shape;315;p6"/>
          <p:cNvCxnSpPr/>
          <p:nvPr/>
        </p:nvCxnSpPr>
        <p:spPr>
          <a:xfrm rot="10800000">
            <a:off x="3828879" y="4710774"/>
            <a:ext cx="822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stealth" w="med" len="med"/>
          </a:ln>
        </p:spPr>
      </p:cxnSp>
      <p:sp>
        <p:nvSpPr>
          <p:cNvPr id="316" name="Google Shape;316;p6"/>
          <p:cNvSpPr txBox="1"/>
          <p:nvPr/>
        </p:nvSpPr>
        <p:spPr>
          <a:xfrm>
            <a:off x="3924861" y="4561321"/>
            <a:ext cx="7623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depends on</a:t>
            </a:r>
            <a:endParaRPr sz="82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p6"/>
          <p:cNvCxnSpPr/>
          <p:nvPr/>
        </p:nvCxnSpPr>
        <p:spPr>
          <a:xfrm rot="10800000">
            <a:off x="3841483" y="4831654"/>
            <a:ext cx="859800" cy="0"/>
          </a:xfrm>
          <a:prstGeom prst="straightConnector1">
            <a:avLst/>
          </a:prstGeom>
          <a:noFill/>
          <a:ln w="1270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8" name="Google Shape;318;p6"/>
          <p:cNvSpPr txBox="1"/>
          <p:nvPr/>
        </p:nvSpPr>
        <p:spPr>
          <a:xfrm>
            <a:off x="3932897" y="4690226"/>
            <a:ext cx="6762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1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produces</a:t>
            </a:r>
            <a:endParaRPr sz="825" b="0" i="0" u="none" strike="noStrike" cap="non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9" name="Google Shape;319;p6"/>
          <p:cNvCxnSpPr/>
          <p:nvPr/>
        </p:nvCxnSpPr>
        <p:spPr>
          <a:xfrm rot="10800000">
            <a:off x="3841481" y="4945086"/>
            <a:ext cx="859800" cy="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20" name="Google Shape;320;p6"/>
          <p:cNvSpPr txBox="1"/>
          <p:nvPr/>
        </p:nvSpPr>
        <p:spPr>
          <a:xfrm>
            <a:off x="3929803" y="4810983"/>
            <a:ext cx="7179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user action</a:t>
            </a:r>
            <a:endParaRPr sz="82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6"/>
          <p:cNvSpPr/>
          <p:nvPr/>
        </p:nvSpPr>
        <p:spPr>
          <a:xfrm>
            <a:off x="275785" y="4723889"/>
            <a:ext cx="822900" cy="24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6"/>
          <p:cNvSpPr txBox="1"/>
          <p:nvPr/>
        </p:nvSpPr>
        <p:spPr>
          <a:xfrm>
            <a:off x="206864" y="4722838"/>
            <a:ext cx="9348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Manually- defined artefact</a:t>
            </a: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5" name="Google Shape;275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56275" y="1150526"/>
            <a:ext cx="281178" cy="28117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27;p33">
            <a:extLst>
              <a:ext uri="{FF2B5EF4-FFF2-40B4-BE49-F238E27FC236}">
                <a16:creationId xmlns:a16="http://schemas.microsoft.com/office/drawing/2014/main" id="{A70A35DF-7512-EAE7-942A-CECDB8BEE027}"/>
              </a:ext>
            </a:extLst>
          </p:cNvPr>
          <p:cNvSpPr txBox="1"/>
          <p:nvPr/>
        </p:nvSpPr>
        <p:spPr>
          <a:xfrm>
            <a:off x="352132" y="55202"/>
            <a:ext cx="85593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Approach Overview</a:t>
            </a:r>
            <a:endParaRPr sz="3600" b="1" i="0" u="none" strike="noStrike" cap="none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90c79a8954_0_11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329" name="Google Shape;329;g190c79a8954_0_11"/>
          <p:cNvSpPr txBox="1">
            <a:spLocks noGrp="1"/>
          </p:cNvSpPr>
          <p:nvPr>
            <p:ph type="body" idx="1"/>
          </p:nvPr>
        </p:nvSpPr>
        <p:spPr>
          <a:xfrm>
            <a:off x="431760" y="915940"/>
            <a:ext cx="7886700" cy="13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rmAutofit/>
          </a:bodyPr>
          <a:lstStyle/>
          <a:p>
            <a:pPr marL="104775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n" sz="17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Spectrum-Based Fault Localization (SBFL)</a:t>
            </a:r>
            <a:endParaRPr sz="1700" b="1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4447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" sz="1700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</a:t>
            </a:r>
            <a:r>
              <a:rPr lang="en" sz="17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Test execution result + test coverage</a:t>
            </a:r>
            <a:endParaRPr sz="1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4447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" sz="1700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Output</a:t>
            </a:r>
            <a:r>
              <a:rPr lang="en" sz="17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Suspiciousness-based ranking of the software components</a:t>
            </a:r>
            <a:endParaRPr sz="17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0" name="Google Shape;330;g190c79a8954_0_11"/>
          <p:cNvCxnSpPr/>
          <p:nvPr/>
        </p:nvCxnSpPr>
        <p:spPr>
          <a:xfrm rot="10800000" flipH="1">
            <a:off x="4779790" y="1736208"/>
            <a:ext cx="1968000" cy="51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1" name="Google Shape;331;g190c79a8954_0_11"/>
          <p:cNvSpPr txBox="1"/>
          <p:nvPr/>
        </p:nvSpPr>
        <p:spPr>
          <a:xfrm>
            <a:off x="4502290" y="1804369"/>
            <a:ext cx="25230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Model elements (EObjects)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g190c79a8954_0_11"/>
          <p:cNvSpPr txBox="1">
            <a:spLocks noGrp="1"/>
          </p:cNvSpPr>
          <p:nvPr>
            <p:ph type="body" idx="1"/>
          </p:nvPr>
        </p:nvSpPr>
        <p:spPr>
          <a:xfrm>
            <a:off x="4111792" y="3461833"/>
            <a:ext cx="4799640" cy="9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rmAutofit fontScale="85000" lnSpcReduction="10000"/>
          </a:bodyPr>
          <a:lstStyle/>
          <a:p>
            <a:pPr marL="104775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SBFL for xDSLs: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execution result + test coverage =&gt;  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suspiciousness-based ranking of </a:t>
            </a: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models elements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g190c79a8954_0_11"/>
          <p:cNvSpPr txBox="1"/>
          <p:nvPr/>
        </p:nvSpPr>
        <p:spPr>
          <a:xfrm>
            <a:off x="352132" y="55202"/>
            <a:ext cx="85593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Fault localization of executable models</a:t>
            </a:r>
            <a:endParaRPr sz="2400" b="1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4" name="Google Shape;334;g190c79a8954_0_11"/>
          <p:cNvSpPr/>
          <p:nvPr/>
        </p:nvSpPr>
        <p:spPr>
          <a:xfrm>
            <a:off x="6310762" y="2227362"/>
            <a:ext cx="401700" cy="1132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5" name="Google Shape;335;g190c79a8954_0_11"/>
          <p:cNvPicPr preferRelativeResize="0"/>
          <p:nvPr/>
        </p:nvPicPr>
        <p:blipFill rotWithShape="1">
          <a:blip r:embed="rId4">
            <a:alphaModFix/>
          </a:blip>
          <a:srcRect l="23289"/>
          <a:stretch/>
        </p:blipFill>
        <p:spPr>
          <a:xfrm>
            <a:off x="2028689" y="2059279"/>
            <a:ext cx="1023256" cy="666937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190c79a8954_0_11"/>
          <p:cNvSpPr txBox="1"/>
          <p:nvPr/>
        </p:nvSpPr>
        <p:spPr>
          <a:xfrm>
            <a:off x="456918" y="2803640"/>
            <a:ext cx="54468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en" sz="15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NCF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number of </a:t>
            </a:r>
            <a:r>
              <a:rPr lang="en" sz="15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failed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test cases that </a:t>
            </a:r>
            <a:r>
              <a:rPr lang="en" sz="15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cover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the element</a:t>
            </a:r>
            <a:endParaRPr sz="1700" dirty="0"/>
          </a:p>
          <a:p>
            <a:pPr marL="28575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en" sz="15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NCS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number of </a:t>
            </a:r>
            <a:r>
              <a:rPr lang="en" sz="15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successful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test cases that </a:t>
            </a:r>
            <a:r>
              <a:rPr lang="en" sz="15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cover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the element</a:t>
            </a:r>
            <a:endParaRPr sz="1700" dirty="0"/>
          </a:p>
          <a:p>
            <a:pPr marL="28575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en" sz="15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NS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total number of </a:t>
            </a:r>
            <a:r>
              <a:rPr lang="en" sz="15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successful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test cases</a:t>
            </a:r>
            <a:endParaRPr sz="1700" dirty="0"/>
          </a:p>
          <a:p>
            <a:pPr marL="28575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en" sz="15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NF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total number of </a:t>
            </a:r>
            <a:r>
              <a:rPr lang="en" sz="15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failed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test cases</a:t>
            </a:r>
            <a:endParaRPr sz="1700" dirty="0"/>
          </a:p>
        </p:txBody>
      </p:sp>
      <p:sp>
        <p:nvSpPr>
          <p:cNvPr id="337" name="Google Shape;337;g190c79a8954_0_11"/>
          <p:cNvSpPr txBox="1">
            <a:spLocks noGrp="1"/>
          </p:cNvSpPr>
          <p:nvPr>
            <p:ph type="body" idx="1"/>
          </p:nvPr>
        </p:nvSpPr>
        <p:spPr>
          <a:xfrm>
            <a:off x="456918" y="2167380"/>
            <a:ext cx="1569600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rmAutofit fontScale="92500"/>
          </a:bodyPr>
          <a:lstStyle/>
          <a:p>
            <a:pPr marL="457200" lvl="0" indent="0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Tarantula =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05;p12">
            <a:extLst>
              <a:ext uri="{FF2B5EF4-FFF2-40B4-BE49-F238E27FC236}">
                <a16:creationId xmlns:a16="http://schemas.microsoft.com/office/drawing/2014/main" id="{6D4E9F0C-22BD-912D-5F72-36C885C28EAC}"/>
              </a:ext>
            </a:extLst>
          </p:cNvPr>
          <p:cNvSpPr txBox="1"/>
          <p:nvPr/>
        </p:nvSpPr>
        <p:spPr>
          <a:xfrm>
            <a:off x="311700" y="4641225"/>
            <a:ext cx="8462100" cy="376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[3] 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Troya, J., Segura, S., Parejo, J.A. and Ruiz-Cortés, A., Spectrum-based fault localization in model transformations. ACM Transactions on Software Engineering and Methodology (TOSEM), 27(3), pp.1-50, 2018.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9"/>
          <p:cNvSpPr txBox="1">
            <a:spLocks noGrp="1"/>
          </p:cNvSpPr>
          <p:nvPr>
            <p:ph type="sldNum" idx="12"/>
          </p:nvPr>
        </p:nvSpPr>
        <p:spPr>
          <a:xfrm>
            <a:off x="8449673" y="4840063"/>
            <a:ext cx="4161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17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343" name="Google Shape;343;p9"/>
          <p:cNvSpPr/>
          <p:nvPr/>
        </p:nvSpPr>
        <p:spPr>
          <a:xfrm>
            <a:off x="912575" y="872575"/>
            <a:ext cx="1542900" cy="2980800"/>
          </a:xfrm>
          <a:prstGeom prst="rect">
            <a:avLst/>
          </a:prstGeom>
          <a:gradFill>
            <a:gsLst>
              <a:gs pos="0">
                <a:srgbClr val="D8D8D8"/>
              </a:gs>
              <a:gs pos="35000">
                <a:srgbClr val="E3E3E3"/>
              </a:gs>
              <a:gs pos="100000">
                <a:srgbClr val="F4F4F4"/>
              </a:gs>
            </a:gsLst>
            <a:lin ang="16200038" scaled="0"/>
          </a:gradFill>
          <a:ln w="9525" cap="flat" cmpd="sng">
            <a:solidFill>
              <a:srgbClr val="A1A1A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9"/>
          <p:cNvSpPr/>
          <p:nvPr/>
        </p:nvSpPr>
        <p:spPr>
          <a:xfrm>
            <a:off x="1287725" y="1210913"/>
            <a:ext cx="962400" cy="3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 Syntax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9"/>
          <p:cNvSpPr/>
          <p:nvPr/>
        </p:nvSpPr>
        <p:spPr>
          <a:xfrm>
            <a:off x="1231275" y="1881162"/>
            <a:ext cx="1033500" cy="3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Operational Semantics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6" name="Google Shape;346;p9"/>
          <p:cNvCxnSpPr>
            <a:stCxn id="345" idx="0"/>
            <a:endCxn id="344" idx="2"/>
          </p:cNvCxnSpPr>
          <p:nvPr/>
        </p:nvCxnSpPr>
        <p:spPr>
          <a:xfrm rot="10800000" flipH="1">
            <a:off x="1748025" y="1576662"/>
            <a:ext cx="21000" cy="304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stealth" w="med" len="med"/>
          </a:ln>
        </p:spPr>
      </p:cxnSp>
      <p:sp>
        <p:nvSpPr>
          <p:cNvPr id="347" name="Google Shape;347;p9"/>
          <p:cNvSpPr txBox="1"/>
          <p:nvPr/>
        </p:nvSpPr>
        <p:spPr>
          <a:xfrm>
            <a:off x="909125" y="930025"/>
            <a:ext cx="1614300" cy="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Executable DSL (xDSL)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9"/>
          <p:cNvSpPr txBox="1"/>
          <p:nvPr/>
        </p:nvSpPr>
        <p:spPr>
          <a:xfrm>
            <a:off x="1506364" y="1634323"/>
            <a:ext cx="523200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imports</a:t>
            </a:r>
            <a:endParaRPr sz="12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9" name="Google Shape;349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2775" y="1218405"/>
            <a:ext cx="282146" cy="283649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9"/>
          <p:cNvSpPr txBox="1"/>
          <p:nvPr/>
        </p:nvSpPr>
        <p:spPr>
          <a:xfrm>
            <a:off x="-79829" y="1463997"/>
            <a:ext cx="9765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51425" rIns="51425" bIns="5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88"/>
              <a:buFont typeface="Arial"/>
              <a:buNone/>
            </a:pPr>
            <a:r>
              <a:rPr lang="en" sz="9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 </a:t>
            </a:r>
            <a:endParaRPr sz="988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88"/>
              <a:buFont typeface="Arial"/>
              <a:buNone/>
            </a:pPr>
            <a:r>
              <a:rPr lang="en" sz="9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Engineer</a:t>
            </a:r>
            <a:endParaRPr sz="988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1" name="Google Shape;351;p9"/>
          <p:cNvCxnSpPr>
            <a:stCxn id="349" idx="3"/>
          </p:cNvCxnSpPr>
          <p:nvPr/>
        </p:nvCxnSpPr>
        <p:spPr>
          <a:xfrm>
            <a:off x="494921" y="1360230"/>
            <a:ext cx="323700" cy="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52" name="Google Shape;352;p9"/>
          <p:cNvSpPr txBox="1"/>
          <p:nvPr/>
        </p:nvSpPr>
        <p:spPr>
          <a:xfrm>
            <a:off x="479175" y="1191325"/>
            <a:ext cx="416100" cy="1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defines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9"/>
          <p:cNvSpPr/>
          <p:nvPr/>
        </p:nvSpPr>
        <p:spPr>
          <a:xfrm>
            <a:off x="1130500" y="3181225"/>
            <a:ext cx="1203600" cy="530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" sz="1050" b="1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DSL-Specific </a:t>
            </a:r>
            <a:br>
              <a:rPr lang="en" sz="1050" b="1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" sz="1050" b="1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Coverage Rules</a:t>
            </a:r>
            <a:br>
              <a:rPr lang="en" sz="1050" b="1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" sz="1050" b="1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(optional)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4" name="Google Shape;354;p9"/>
          <p:cNvCxnSpPr>
            <a:stCxn id="353" idx="1"/>
            <a:endCxn id="344" idx="1"/>
          </p:cNvCxnSpPr>
          <p:nvPr/>
        </p:nvCxnSpPr>
        <p:spPr>
          <a:xfrm rot="10800000" flipH="1">
            <a:off x="1130500" y="1393825"/>
            <a:ext cx="157200" cy="2052600"/>
          </a:xfrm>
          <a:prstGeom prst="bentConnector3">
            <a:avLst>
              <a:gd name="adj1" fmla="val -71851"/>
            </a:avLst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355" name="Google Shape;355;p9"/>
          <p:cNvSpPr txBox="1"/>
          <p:nvPr/>
        </p:nvSpPr>
        <p:spPr>
          <a:xfrm>
            <a:off x="1017546" y="2957381"/>
            <a:ext cx="523200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imports</a:t>
            </a:r>
            <a:endParaRPr sz="12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9"/>
          <p:cNvSpPr/>
          <p:nvPr/>
        </p:nvSpPr>
        <p:spPr>
          <a:xfrm>
            <a:off x="3136400" y="865376"/>
            <a:ext cx="3313800" cy="851478"/>
          </a:xfrm>
          <a:prstGeom prst="rect">
            <a:avLst/>
          </a:prstGeom>
          <a:gradFill>
            <a:gsLst>
              <a:gs pos="0">
                <a:srgbClr val="D8D8D8"/>
              </a:gs>
              <a:gs pos="35000">
                <a:srgbClr val="E3E3E3"/>
              </a:gs>
              <a:gs pos="100000">
                <a:srgbClr val="F4F4F4"/>
              </a:gs>
            </a:gsLst>
            <a:lin ang="16200038" scaled="0"/>
          </a:gradFill>
          <a:ln w="9525" cap="flat" cmpd="sng">
            <a:solidFill>
              <a:srgbClr val="A1A1A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9"/>
          <p:cNvSpPr/>
          <p:nvPr/>
        </p:nvSpPr>
        <p:spPr>
          <a:xfrm>
            <a:off x="3297377" y="1210964"/>
            <a:ext cx="1165800" cy="3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Executable Model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 test 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9"/>
          <p:cNvSpPr/>
          <p:nvPr/>
        </p:nvSpPr>
        <p:spPr>
          <a:xfrm>
            <a:off x="5268677" y="1253742"/>
            <a:ext cx="914400" cy="253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 Cases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9"/>
          <p:cNvSpPr txBox="1"/>
          <p:nvPr/>
        </p:nvSpPr>
        <p:spPr>
          <a:xfrm>
            <a:off x="4164550" y="916668"/>
            <a:ext cx="1376400" cy="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Tests for an xModel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0" name="Google Shape;360;p9"/>
          <p:cNvCxnSpPr>
            <a:stCxn id="357" idx="1"/>
            <a:endCxn id="344" idx="3"/>
          </p:cNvCxnSpPr>
          <p:nvPr/>
        </p:nvCxnSpPr>
        <p:spPr>
          <a:xfrm rot="10800000">
            <a:off x="2250077" y="1393814"/>
            <a:ext cx="1047300" cy="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361" name="Google Shape;361;p9"/>
          <p:cNvCxnSpPr>
            <a:stCxn id="358" idx="1"/>
            <a:endCxn id="357" idx="3"/>
          </p:cNvCxnSpPr>
          <p:nvPr/>
        </p:nvCxnSpPr>
        <p:spPr>
          <a:xfrm flipH="1">
            <a:off x="4463177" y="1380642"/>
            <a:ext cx="805500" cy="132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362" name="Google Shape;362;p9"/>
          <p:cNvSpPr txBox="1"/>
          <p:nvPr/>
        </p:nvSpPr>
        <p:spPr>
          <a:xfrm>
            <a:off x="8149323" y="1069313"/>
            <a:ext cx="5568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51425" rIns="51425" bIns="5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Domain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Expert</a:t>
            </a:r>
            <a:endParaRPr sz="1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3" name="Google Shape;363;p9"/>
          <p:cNvCxnSpPr>
            <a:stCxn id="364" idx="1"/>
            <a:endCxn id="356" idx="3"/>
          </p:cNvCxnSpPr>
          <p:nvPr/>
        </p:nvCxnSpPr>
        <p:spPr>
          <a:xfrm rot="10800000">
            <a:off x="6450175" y="1291115"/>
            <a:ext cx="1406100" cy="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65" name="Google Shape;365;p9"/>
          <p:cNvSpPr txBox="1"/>
          <p:nvPr/>
        </p:nvSpPr>
        <p:spPr>
          <a:xfrm>
            <a:off x="6972453" y="1141018"/>
            <a:ext cx="387600" cy="1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defines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9"/>
          <p:cNvSpPr/>
          <p:nvPr/>
        </p:nvSpPr>
        <p:spPr>
          <a:xfrm>
            <a:off x="4177275" y="2157474"/>
            <a:ext cx="1220400" cy="377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</a:t>
            </a: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Execution Engine</a:t>
            </a:r>
            <a:endParaRPr sz="6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9"/>
          <p:cNvSpPr/>
          <p:nvPr/>
        </p:nvSpPr>
        <p:spPr>
          <a:xfrm rot="5400000">
            <a:off x="4268133" y="2223034"/>
            <a:ext cx="68580" cy="91440"/>
          </a:xfrm>
          <a:prstGeom prst="flowChartExtract">
            <a:avLst/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8" name="Google Shape;368;p9"/>
          <p:cNvCxnSpPr/>
          <p:nvPr/>
        </p:nvCxnSpPr>
        <p:spPr>
          <a:xfrm rot="10800000">
            <a:off x="2480775" y="2269824"/>
            <a:ext cx="1696500" cy="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369" name="Google Shape;369;p9"/>
          <p:cNvCxnSpPr>
            <a:stCxn id="366" idx="0"/>
            <a:endCxn id="356" idx="2"/>
          </p:cNvCxnSpPr>
          <p:nvPr/>
        </p:nvCxnSpPr>
        <p:spPr>
          <a:xfrm rot="10800000" flipH="1">
            <a:off x="4787475" y="1716774"/>
            <a:ext cx="5700" cy="4407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370" name="Google Shape;370;p9"/>
          <p:cNvSpPr/>
          <p:nvPr/>
        </p:nvSpPr>
        <p:spPr>
          <a:xfrm>
            <a:off x="5276088" y="2764035"/>
            <a:ext cx="914400" cy="218400"/>
          </a:xfrm>
          <a:prstGeom prst="rect">
            <a:avLst/>
          </a:prstGeom>
          <a:gradFill>
            <a:gsLst>
              <a:gs pos="0">
                <a:srgbClr val="FFD17D"/>
              </a:gs>
              <a:gs pos="35000">
                <a:srgbClr val="FFDCA3"/>
              </a:gs>
              <a:gs pos="100000">
                <a:srgbClr val="FFF1D8"/>
              </a:gs>
            </a:gsLst>
            <a:lin ang="16200000" scaled="0"/>
          </a:gradFill>
          <a:ln w="9525" cap="flat" cmpd="sng">
            <a:solidFill>
              <a:srgbClr val="FDA739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 Results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9"/>
          <p:cNvSpPr/>
          <p:nvPr/>
        </p:nvSpPr>
        <p:spPr>
          <a:xfrm>
            <a:off x="3264408" y="2764536"/>
            <a:ext cx="1198500" cy="217500"/>
          </a:xfrm>
          <a:prstGeom prst="rect">
            <a:avLst/>
          </a:prstGeom>
          <a:gradFill>
            <a:gsLst>
              <a:gs pos="0">
                <a:srgbClr val="FFD17D"/>
              </a:gs>
              <a:gs pos="35000">
                <a:srgbClr val="FFDCA3"/>
              </a:gs>
              <a:gs pos="100000">
                <a:srgbClr val="FFF1D8"/>
              </a:gs>
            </a:gsLst>
            <a:lin ang="16200000" scaled="0"/>
          </a:gradFill>
          <a:ln w="9525" cap="flat" cmpd="sng">
            <a:solidFill>
              <a:srgbClr val="FDA739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Execution Traces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2" name="Google Shape;372;p9"/>
          <p:cNvCxnSpPr>
            <a:stCxn id="366" idx="2"/>
          </p:cNvCxnSpPr>
          <p:nvPr/>
        </p:nvCxnSpPr>
        <p:spPr>
          <a:xfrm flipH="1">
            <a:off x="4099575" y="2534574"/>
            <a:ext cx="687900" cy="230100"/>
          </a:xfrm>
          <a:prstGeom prst="straightConnector1">
            <a:avLst/>
          </a:prstGeom>
          <a:noFill/>
          <a:ln w="1270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73" name="Google Shape;373;p9"/>
          <p:cNvCxnSpPr>
            <a:stCxn id="366" idx="2"/>
          </p:cNvCxnSpPr>
          <p:nvPr/>
        </p:nvCxnSpPr>
        <p:spPr>
          <a:xfrm>
            <a:off x="4787475" y="2534574"/>
            <a:ext cx="768000" cy="230100"/>
          </a:xfrm>
          <a:prstGeom prst="straightConnector1">
            <a:avLst/>
          </a:prstGeom>
          <a:noFill/>
          <a:ln w="1270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74" name="Google Shape;374;p9"/>
          <p:cNvCxnSpPr>
            <a:stCxn id="371" idx="0"/>
            <a:endCxn id="357" idx="2"/>
          </p:cNvCxnSpPr>
          <p:nvPr/>
        </p:nvCxnSpPr>
        <p:spPr>
          <a:xfrm rot="10800000" flipH="1">
            <a:off x="3863658" y="1576536"/>
            <a:ext cx="16500" cy="11880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375" name="Google Shape;375;p9"/>
          <p:cNvCxnSpPr>
            <a:stCxn id="370" idx="0"/>
            <a:endCxn id="358" idx="2"/>
          </p:cNvCxnSpPr>
          <p:nvPr/>
        </p:nvCxnSpPr>
        <p:spPr>
          <a:xfrm rot="10800000">
            <a:off x="5725788" y="1507635"/>
            <a:ext cx="7500" cy="12564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376" name="Google Shape;376;p9"/>
          <p:cNvSpPr/>
          <p:nvPr/>
        </p:nvSpPr>
        <p:spPr>
          <a:xfrm>
            <a:off x="3163457" y="3293112"/>
            <a:ext cx="1400400" cy="463500"/>
          </a:xfrm>
          <a:prstGeom prst="roundRect">
            <a:avLst>
              <a:gd name="adj" fmla="val 16667"/>
            </a:avLst>
          </a:prstGeom>
          <a:solidFill>
            <a:srgbClr val="D8E6FC"/>
          </a:solidFill>
          <a:ln w="9525" cap="flat" cmpd="sng">
            <a:solidFill>
              <a:srgbClr val="3B7FF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" sz="1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xModel Coverage</a:t>
            </a: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Computation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9"/>
          <p:cNvSpPr/>
          <p:nvPr/>
        </p:nvSpPr>
        <p:spPr>
          <a:xfrm rot="5400000">
            <a:off x="3248650" y="3357741"/>
            <a:ext cx="68580" cy="91440"/>
          </a:xfrm>
          <a:prstGeom prst="flowChartExtract">
            <a:avLst/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9"/>
          <p:cNvSpPr/>
          <p:nvPr/>
        </p:nvSpPr>
        <p:spPr>
          <a:xfrm>
            <a:off x="6066679" y="3400350"/>
            <a:ext cx="832800" cy="234000"/>
          </a:xfrm>
          <a:prstGeom prst="rect">
            <a:avLst/>
          </a:prstGeom>
          <a:gradFill>
            <a:gsLst>
              <a:gs pos="0">
                <a:srgbClr val="FFD17D"/>
              </a:gs>
              <a:gs pos="35000">
                <a:srgbClr val="FFDCA3"/>
              </a:gs>
              <a:gs pos="100000">
                <a:srgbClr val="FFF1D8"/>
              </a:gs>
            </a:gsLst>
            <a:lin ang="16200000" scaled="0"/>
          </a:gradFill>
          <a:ln w="9525" cap="flat" cmpd="sng">
            <a:solidFill>
              <a:srgbClr val="FDA739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Coverage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9" name="Google Shape;379;p9"/>
          <p:cNvCxnSpPr>
            <a:stCxn id="376" idx="0"/>
            <a:endCxn id="371" idx="2"/>
          </p:cNvCxnSpPr>
          <p:nvPr/>
        </p:nvCxnSpPr>
        <p:spPr>
          <a:xfrm rot="10800000">
            <a:off x="3863657" y="2982012"/>
            <a:ext cx="0" cy="3111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380" name="Google Shape;380;p9"/>
          <p:cNvCxnSpPr/>
          <p:nvPr/>
        </p:nvCxnSpPr>
        <p:spPr>
          <a:xfrm rot="10800000">
            <a:off x="2439200" y="2950650"/>
            <a:ext cx="1129200" cy="3399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381" name="Google Shape;381;p9"/>
          <p:cNvCxnSpPr>
            <a:stCxn id="376" idx="3"/>
            <a:endCxn id="378" idx="1"/>
          </p:cNvCxnSpPr>
          <p:nvPr/>
        </p:nvCxnSpPr>
        <p:spPr>
          <a:xfrm rot="10800000" flipH="1">
            <a:off x="4563857" y="3517362"/>
            <a:ext cx="1502700" cy="7500"/>
          </a:xfrm>
          <a:prstGeom prst="straightConnector1">
            <a:avLst/>
          </a:prstGeom>
          <a:noFill/>
          <a:ln w="1270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82" name="Google Shape;382;p9"/>
          <p:cNvCxnSpPr>
            <a:stCxn id="364" idx="2"/>
            <a:endCxn id="366" idx="3"/>
          </p:cNvCxnSpPr>
          <p:nvPr/>
        </p:nvCxnSpPr>
        <p:spPr>
          <a:xfrm rot="5400000">
            <a:off x="6240064" y="589304"/>
            <a:ext cx="914400" cy="2599200"/>
          </a:xfrm>
          <a:prstGeom prst="curvedConnector2">
            <a:avLst/>
          </a:prstGeom>
          <a:noFill/>
          <a:ln w="12700" cap="flat" cmpd="sng">
            <a:solidFill>
              <a:srgbClr val="777777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83" name="Google Shape;383;p9"/>
          <p:cNvSpPr txBox="1"/>
          <p:nvPr/>
        </p:nvSpPr>
        <p:spPr>
          <a:xfrm>
            <a:off x="7040287" y="1889170"/>
            <a:ext cx="225900" cy="1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runs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9"/>
          <p:cNvSpPr txBox="1"/>
          <p:nvPr/>
        </p:nvSpPr>
        <p:spPr>
          <a:xfrm>
            <a:off x="4503362" y="1162031"/>
            <a:ext cx="7251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specific to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9"/>
          <p:cNvSpPr txBox="1"/>
          <p:nvPr/>
        </p:nvSpPr>
        <p:spPr>
          <a:xfrm>
            <a:off x="2455788" y="1169276"/>
            <a:ext cx="8520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conforms to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9"/>
          <p:cNvSpPr txBox="1"/>
          <p:nvPr/>
        </p:nvSpPr>
        <p:spPr>
          <a:xfrm>
            <a:off x="3540711" y="1818523"/>
            <a:ext cx="6741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refers to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9"/>
          <p:cNvSpPr txBox="1"/>
          <p:nvPr/>
        </p:nvSpPr>
        <p:spPr>
          <a:xfrm>
            <a:off x="5490713" y="1823448"/>
            <a:ext cx="6621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refers to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9"/>
          <p:cNvSpPr txBox="1"/>
          <p:nvPr/>
        </p:nvSpPr>
        <p:spPr>
          <a:xfrm>
            <a:off x="4228759" y="1892063"/>
            <a:ext cx="12480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 tests on xModels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9"/>
          <p:cNvSpPr txBox="1"/>
          <p:nvPr/>
        </p:nvSpPr>
        <p:spPr>
          <a:xfrm>
            <a:off x="2624949" y="2077635"/>
            <a:ext cx="4908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lang="en" sz="875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9"/>
          <p:cNvSpPr txBox="1"/>
          <p:nvPr/>
        </p:nvSpPr>
        <p:spPr>
          <a:xfrm>
            <a:off x="2650888" y="2835481"/>
            <a:ext cx="4389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lang="en" sz="875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9"/>
          <p:cNvSpPr txBox="1"/>
          <p:nvPr/>
        </p:nvSpPr>
        <p:spPr>
          <a:xfrm>
            <a:off x="3898789" y="3023567"/>
            <a:ext cx="5169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lang="en" sz="875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reads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9"/>
          <p:cNvSpPr/>
          <p:nvPr/>
        </p:nvSpPr>
        <p:spPr>
          <a:xfrm>
            <a:off x="1215550" y="2560123"/>
            <a:ext cx="1033500" cy="3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Behavioral Interface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9"/>
          <p:cNvSpPr txBox="1"/>
          <p:nvPr/>
        </p:nvSpPr>
        <p:spPr>
          <a:xfrm>
            <a:off x="1302402" y="2308525"/>
            <a:ext cx="919896" cy="192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Implemented by</a:t>
            </a:r>
            <a:endParaRPr sz="12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4" name="Google Shape;394;p9"/>
          <p:cNvCxnSpPr>
            <a:stCxn id="392" idx="0"/>
            <a:endCxn id="345" idx="2"/>
          </p:cNvCxnSpPr>
          <p:nvPr/>
        </p:nvCxnSpPr>
        <p:spPr>
          <a:xfrm rot="10800000" flipH="1">
            <a:off x="1732300" y="2246923"/>
            <a:ext cx="15600" cy="31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stealth" w="med" len="med"/>
          </a:ln>
        </p:spPr>
      </p:cxnSp>
      <p:sp>
        <p:nvSpPr>
          <p:cNvPr id="395" name="Google Shape;395;p9"/>
          <p:cNvSpPr/>
          <p:nvPr/>
        </p:nvSpPr>
        <p:spPr>
          <a:xfrm>
            <a:off x="206692" y="4561321"/>
            <a:ext cx="4548000" cy="463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9"/>
          <p:cNvSpPr txBox="1"/>
          <p:nvPr/>
        </p:nvSpPr>
        <p:spPr>
          <a:xfrm>
            <a:off x="225588" y="4556405"/>
            <a:ext cx="775200" cy="1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" sz="675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Legend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9"/>
          <p:cNvSpPr/>
          <p:nvPr/>
        </p:nvSpPr>
        <p:spPr>
          <a:xfrm>
            <a:off x="1206941" y="4718466"/>
            <a:ext cx="822900" cy="246900"/>
          </a:xfrm>
          <a:prstGeom prst="rect">
            <a:avLst/>
          </a:prstGeom>
          <a:gradFill>
            <a:gsLst>
              <a:gs pos="0">
                <a:srgbClr val="FFD17D"/>
              </a:gs>
              <a:gs pos="35000">
                <a:srgbClr val="FFDCA3"/>
              </a:gs>
              <a:gs pos="100000">
                <a:srgbClr val="FFF1D8"/>
              </a:gs>
            </a:gsLst>
            <a:lin ang="16200000" scaled="0"/>
          </a:gradFill>
          <a:ln w="9525" cap="flat" cmpd="sng">
            <a:solidFill>
              <a:srgbClr val="FDA739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Generated artefact</a:t>
            </a: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9"/>
          <p:cNvSpPr/>
          <p:nvPr/>
        </p:nvSpPr>
        <p:spPr>
          <a:xfrm>
            <a:off x="2109176" y="4713187"/>
            <a:ext cx="778200" cy="246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9"/>
          <p:cNvSpPr/>
          <p:nvPr/>
        </p:nvSpPr>
        <p:spPr>
          <a:xfrm rot="5400000">
            <a:off x="2200046" y="4778735"/>
            <a:ext cx="68580" cy="91440"/>
          </a:xfrm>
          <a:prstGeom prst="flowChartExtract">
            <a:avLst/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9"/>
          <p:cNvSpPr txBox="1"/>
          <p:nvPr/>
        </p:nvSpPr>
        <p:spPr>
          <a:xfrm>
            <a:off x="2248772" y="4703782"/>
            <a:ext cx="651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" sz="6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Existing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" sz="6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Tool</a:t>
            </a:r>
            <a:endParaRPr sz="6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9"/>
          <p:cNvSpPr/>
          <p:nvPr/>
        </p:nvSpPr>
        <p:spPr>
          <a:xfrm>
            <a:off x="2946639" y="4715679"/>
            <a:ext cx="778200" cy="246900"/>
          </a:xfrm>
          <a:prstGeom prst="roundRect">
            <a:avLst>
              <a:gd name="adj" fmla="val 16667"/>
            </a:avLst>
          </a:prstGeom>
          <a:solidFill>
            <a:srgbClr val="D8E6FC"/>
          </a:solidFill>
          <a:ln w="9525" cap="flat" cmpd="sng">
            <a:solidFill>
              <a:srgbClr val="3B7FF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9"/>
          <p:cNvSpPr/>
          <p:nvPr/>
        </p:nvSpPr>
        <p:spPr>
          <a:xfrm rot="5400000">
            <a:off x="3037509" y="4781226"/>
            <a:ext cx="68580" cy="91440"/>
          </a:xfrm>
          <a:prstGeom prst="flowChartExtract">
            <a:avLst/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9"/>
          <p:cNvSpPr txBox="1"/>
          <p:nvPr/>
        </p:nvSpPr>
        <p:spPr>
          <a:xfrm>
            <a:off x="3055499" y="4712036"/>
            <a:ext cx="717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" sz="675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Proposed Tool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4" name="Google Shape;404;p9"/>
          <p:cNvCxnSpPr/>
          <p:nvPr/>
        </p:nvCxnSpPr>
        <p:spPr>
          <a:xfrm rot="10800000">
            <a:off x="3828879" y="4710774"/>
            <a:ext cx="822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stealth" w="med" len="med"/>
          </a:ln>
        </p:spPr>
      </p:cxnSp>
      <p:sp>
        <p:nvSpPr>
          <p:cNvPr id="405" name="Google Shape;405;p9"/>
          <p:cNvSpPr txBox="1"/>
          <p:nvPr/>
        </p:nvSpPr>
        <p:spPr>
          <a:xfrm>
            <a:off x="3924861" y="4561321"/>
            <a:ext cx="7623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depends on</a:t>
            </a:r>
            <a:endParaRPr sz="82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6" name="Google Shape;406;p9"/>
          <p:cNvCxnSpPr/>
          <p:nvPr/>
        </p:nvCxnSpPr>
        <p:spPr>
          <a:xfrm rot="10800000">
            <a:off x="3841483" y="4831654"/>
            <a:ext cx="859800" cy="0"/>
          </a:xfrm>
          <a:prstGeom prst="straightConnector1">
            <a:avLst/>
          </a:prstGeom>
          <a:noFill/>
          <a:ln w="1270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07" name="Google Shape;407;p9"/>
          <p:cNvSpPr txBox="1"/>
          <p:nvPr/>
        </p:nvSpPr>
        <p:spPr>
          <a:xfrm>
            <a:off x="3932897" y="4690226"/>
            <a:ext cx="6762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1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produces</a:t>
            </a:r>
            <a:endParaRPr sz="825" b="0" i="0" u="none" strike="noStrike" cap="non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8" name="Google Shape;408;p9"/>
          <p:cNvCxnSpPr/>
          <p:nvPr/>
        </p:nvCxnSpPr>
        <p:spPr>
          <a:xfrm rot="10800000">
            <a:off x="3841481" y="4945086"/>
            <a:ext cx="859800" cy="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09" name="Google Shape;409;p9"/>
          <p:cNvSpPr txBox="1"/>
          <p:nvPr/>
        </p:nvSpPr>
        <p:spPr>
          <a:xfrm>
            <a:off x="3929803" y="4810983"/>
            <a:ext cx="7179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user action</a:t>
            </a:r>
            <a:endParaRPr sz="825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9"/>
          <p:cNvSpPr/>
          <p:nvPr/>
        </p:nvSpPr>
        <p:spPr>
          <a:xfrm>
            <a:off x="275785" y="4723889"/>
            <a:ext cx="822900" cy="24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9"/>
          <p:cNvSpPr txBox="1"/>
          <p:nvPr/>
        </p:nvSpPr>
        <p:spPr>
          <a:xfrm>
            <a:off x="206864" y="4722838"/>
            <a:ext cx="9348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Manually- defined artefact</a:t>
            </a: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4" name="Google Shape;364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56275" y="1150526"/>
            <a:ext cx="281178" cy="281178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9"/>
          <p:cNvSpPr/>
          <p:nvPr/>
        </p:nvSpPr>
        <p:spPr>
          <a:xfrm>
            <a:off x="7483925" y="4078224"/>
            <a:ext cx="1116300" cy="385500"/>
          </a:xfrm>
          <a:prstGeom prst="rect">
            <a:avLst/>
          </a:prstGeom>
          <a:gradFill>
            <a:gsLst>
              <a:gs pos="0">
                <a:srgbClr val="FFD17D"/>
              </a:gs>
              <a:gs pos="35000">
                <a:srgbClr val="FFDCA3"/>
              </a:gs>
              <a:gs pos="100000">
                <a:srgbClr val="FFF1D8"/>
              </a:gs>
            </a:gsLst>
            <a:lin ang="16200038" scaled="0"/>
          </a:gradFill>
          <a:ln w="9525" cap="flat" cmpd="sng">
            <a:solidFill>
              <a:srgbClr val="FDA739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Suspiciousness ranking 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4" name="Google Shape;414;p9"/>
          <p:cNvCxnSpPr>
            <a:stCxn id="415" idx="3"/>
            <a:endCxn id="413" idx="1"/>
          </p:cNvCxnSpPr>
          <p:nvPr/>
        </p:nvCxnSpPr>
        <p:spPr>
          <a:xfrm rot="10800000" flipH="1">
            <a:off x="6360675" y="4270836"/>
            <a:ext cx="1123200" cy="300"/>
          </a:xfrm>
          <a:prstGeom prst="straightConnector1">
            <a:avLst/>
          </a:prstGeom>
          <a:noFill/>
          <a:ln w="1270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16" name="Google Shape;416;p9"/>
          <p:cNvCxnSpPr/>
          <p:nvPr/>
        </p:nvCxnSpPr>
        <p:spPr>
          <a:xfrm rot="10800000" flipH="1">
            <a:off x="5725788" y="2982435"/>
            <a:ext cx="7500" cy="10557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417" name="Google Shape;417;p9"/>
          <p:cNvSpPr txBox="1"/>
          <p:nvPr/>
        </p:nvSpPr>
        <p:spPr>
          <a:xfrm>
            <a:off x="5305047" y="3691928"/>
            <a:ext cx="4863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lang="en" sz="875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reads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9"/>
          <p:cNvSpPr txBox="1"/>
          <p:nvPr/>
        </p:nvSpPr>
        <p:spPr>
          <a:xfrm>
            <a:off x="6259358" y="3734184"/>
            <a:ext cx="4863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lang="en" sz="875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reads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9" name="Google Shape;419;p9"/>
          <p:cNvCxnSpPr/>
          <p:nvPr/>
        </p:nvCxnSpPr>
        <p:spPr>
          <a:xfrm rot="10800000" flipH="1">
            <a:off x="6021650" y="3632950"/>
            <a:ext cx="463800" cy="4233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415" name="Google Shape;415;p9"/>
          <p:cNvSpPr/>
          <p:nvPr/>
        </p:nvSpPr>
        <p:spPr>
          <a:xfrm>
            <a:off x="5091075" y="4038036"/>
            <a:ext cx="1269600" cy="466200"/>
          </a:xfrm>
          <a:prstGeom prst="roundRect">
            <a:avLst>
              <a:gd name="adj" fmla="val 16667"/>
            </a:avLst>
          </a:prstGeom>
          <a:solidFill>
            <a:srgbClr val="D8E6FC"/>
          </a:solidFill>
          <a:ln w="9525" cap="flat" cmpd="sng">
            <a:solidFill>
              <a:srgbClr val="3B7FF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xModel Fault</a:t>
            </a: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Localization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9"/>
          <p:cNvSpPr/>
          <p:nvPr/>
        </p:nvSpPr>
        <p:spPr>
          <a:xfrm rot="5400000">
            <a:off x="5152609" y="4090853"/>
            <a:ext cx="68580" cy="91440"/>
          </a:xfrm>
          <a:prstGeom prst="flowChartExtract">
            <a:avLst/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9"/>
          <p:cNvSpPr/>
          <p:nvPr/>
        </p:nvSpPr>
        <p:spPr>
          <a:xfrm>
            <a:off x="7273200" y="2499450"/>
            <a:ext cx="1542900" cy="1143600"/>
          </a:xfrm>
          <a:prstGeom prst="roundRect">
            <a:avLst>
              <a:gd name="adj" fmla="val 16667"/>
            </a:avLst>
          </a:prstGeom>
          <a:solidFill>
            <a:srgbClr val="D8E6FC"/>
          </a:solidFill>
          <a:ln w="9525" cap="flat" cmpd="sng">
            <a:solidFill>
              <a:srgbClr val="3B7FF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078"/>
              </a:srgbClr>
            </a:outerShdw>
          </a:effectLst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9"/>
          <p:cNvSpPr txBox="1"/>
          <p:nvPr/>
        </p:nvSpPr>
        <p:spPr>
          <a:xfrm>
            <a:off x="7421088" y="2524953"/>
            <a:ext cx="1203600" cy="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Visualization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9"/>
          <p:cNvSpPr/>
          <p:nvPr/>
        </p:nvSpPr>
        <p:spPr>
          <a:xfrm>
            <a:off x="7518735" y="2773680"/>
            <a:ext cx="1046700" cy="195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 Result UI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9"/>
          <p:cNvSpPr/>
          <p:nvPr/>
        </p:nvSpPr>
        <p:spPr>
          <a:xfrm>
            <a:off x="7456341" y="3056390"/>
            <a:ext cx="1188900" cy="19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 Coverage UI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9"/>
          <p:cNvCxnSpPr>
            <a:stCxn id="423" idx="1"/>
          </p:cNvCxnSpPr>
          <p:nvPr/>
        </p:nvCxnSpPr>
        <p:spPr>
          <a:xfrm flipH="1">
            <a:off x="6190635" y="2871180"/>
            <a:ext cx="1328100" cy="21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426" name="Google Shape;426;p9"/>
          <p:cNvCxnSpPr>
            <a:stCxn id="424" idx="1"/>
          </p:cNvCxnSpPr>
          <p:nvPr/>
        </p:nvCxnSpPr>
        <p:spPr>
          <a:xfrm flipH="1">
            <a:off x="6899541" y="3152390"/>
            <a:ext cx="556800" cy="3651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427" name="Google Shape;427;p9"/>
          <p:cNvCxnSpPr>
            <a:endCxn id="421" idx="0"/>
          </p:cNvCxnSpPr>
          <p:nvPr/>
        </p:nvCxnSpPr>
        <p:spPr>
          <a:xfrm flipH="1">
            <a:off x="8044650" y="1409850"/>
            <a:ext cx="6000" cy="108960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28" name="Google Shape;428;p9"/>
          <p:cNvSpPr txBox="1"/>
          <p:nvPr/>
        </p:nvSpPr>
        <p:spPr>
          <a:xfrm>
            <a:off x="7897825" y="1896746"/>
            <a:ext cx="333600" cy="13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uses</a:t>
            </a:r>
            <a:endParaRPr sz="8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9"/>
          <p:cNvSpPr txBox="1"/>
          <p:nvPr/>
        </p:nvSpPr>
        <p:spPr>
          <a:xfrm>
            <a:off x="6899473" y="2651983"/>
            <a:ext cx="4776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lang="en" sz="875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9"/>
          <p:cNvSpPr txBox="1"/>
          <p:nvPr/>
        </p:nvSpPr>
        <p:spPr>
          <a:xfrm>
            <a:off x="6899481" y="3080062"/>
            <a:ext cx="4776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lang="en" sz="875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9"/>
          <p:cNvSpPr txBox="1"/>
          <p:nvPr/>
        </p:nvSpPr>
        <p:spPr>
          <a:xfrm>
            <a:off x="8042088" y="3758634"/>
            <a:ext cx="433200" cy="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lang="en" sz="875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2" name="Google Shape;432;p9"/>
          <p:cNvCxnSpPr>
            <a:stCxn id="433" idx="2"/>
          </p:cNvCxnSpPr>
          <p:nvPr/>
        </p:nvCxnSpPr>
        <p:spPr>
          <a:xfrm flipH="1">
            <a:off x="8042109" y="3522964"/>
            <a:ext cx="8700" cy="5553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433" name="Google Shape;433;p9"/>
          <p:cNvSpPr/>
          <p:nvPr/>
        </p:nvSpPr>
        <p:spPr>
          <a:xfrm>
            <a:off x="7371009" y="3330964"/>
            <a:ext cx="1359600" cy="19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Fault Localization UI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9"/>
          <p:cNvSpPr/>
          <p:nvPr/>
        </p:nvSpPr>
        <p:spPr>
          <a:xfrm rot="5400000">
            <a:off x="7439650" y="2595741"/>
            <a:ext cx="68580" cy="91440"/>
          </a:xfrm>
          <a:prstGeom prst="flowChartExtract">
            <a:avLst/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227;p33">
            <a:extLst>
              <a:ext uri="{FF2B5EF4-FFF2-40B4-BE49-F238E27FC236}">
                <a16:creationId xmlns:a16="http://schemas.microsoft.com/office/drawing/2014/main" id="{757DC96C-78BE-AB1A-7BDE-B46E2FDD5D65}"/>
              </a:ext>
            </a:extLst>
          </p:cNvPr>
          <p:cNvSpPr txBox="1"/>
          <p:nvPr/>
        </p:nvSpPr>
        <p:spPr>
          <a:xfrm>
            <a:off x="352132" y="55202"/>
            <a:ext cx="85593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Approach Overview</a:t>
            </a:r>
            <a:endParaRPr sz="3600" b="1" i="0" u="none" strike="noStrike" cap="none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9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18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441" name="Google Shape;441;p39" descr="Graphical user interfac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1513" y="812725"/>
            <a:ext cx="7380977" cy="40202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27;p33">
            <a:extLst>
              <a:ext uri="{FF2B5EF4-FFF2-40B4-BE49-F238E27FC236}">
                <a16:creationId xmlns:a16="http://schemas.microsoft.com/office/drawing/2014/main" id="{FB1FE999-B997-09F4-9443-AA9F79F6BE19}"/>
              </a:ext>
            </a:extLst>
          </p:cNvPr>
          <p:cNvSpPr txBox="1"/>
          <p:nvPr/>
        </p:nvSpPr>
        <p:spPr>
          <a:xfrm>
            <a:off x="352132" y="55202"/>
            <a:ext cx="85593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Tool Support</a:t>
            </a:r>
            <a:endParaRPr sz="3600" b="1" i="0" u="none" strike="noStrike" cap="none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0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19</a:t>
            </a:fld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448" name="Google Shape;448;p40"/>
          <p:cNvGraphicFramePr/>
          <p:nvPr>
            <p:extLst>
              <p:ext uri="{D42A27DB-BD31-4B8C-83A1-F6EECF244321}">
                <p14:modId xmlns:p14="http://schemas.microsoft.com/office/powerpoint/2010/main" val="4075414287"/>
              </p:ext>
            </p:extLst>
          </p:nvPr>
        </p:nvGraphicFramePr>
        <p:xfrm>
          <a:off x="1054117" y="2341907"/>
          <a:ext cx="6822675" cy="1857490"/>
        </p:xfrm>
        <a:graphic>
          <a:graphicData uri="http://schemas.openxmlformats.org/drawingml/2006/table">
            <a:tbl>
              <a:tblPr firstRow="1" bandRow="1">
                <a:noFill/>
                <a:tableStyleId>{D3303942-2CCA-469D-91E9-6C3CE55E7582}</a:tableStyleId>
              </a:tblPr>
              <a:tblGrid>
                <a:gridCol w="2649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4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1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5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1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1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</a:rPr>
                        <a:t>xDSL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</a:rPr>
                        <a:t>xFSM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</a:rPr>
                        <a:t>xArduino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</a:rPr>
                        <a:t>xPSSM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</a:rPr>
                        <a:t>xMiniJava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 dirty="0">
                          <a:solidFill>
                            <a:schemeClr val="lt1"/>
                          </a:solidFill>
                        </a:rPr>
                        <a:t>Total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91A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Abstract syntax size (#of EClasses)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59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39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76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#of tested models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#of test cases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153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77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297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#of DSL-specific coverage rules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FBFE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DSL-specific coverage size (LoC)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151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FBFE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50" name="Google Shape;450;p40"/>
          <p:cNvSpPr txBox="1"/>
          <p:nvPr/>
        </p:nvSpPr>
        <p:spPr>
          <a:xfrm>
            <a:off x="276222" y="1135678"/>
            <a:ext cx="8591464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RQ1</a:t>
            </a:r>
            <a:r>
              <a:rPr lang="en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How much genericity is supported by the framework and how much customization is needed to have the intended coverage computations for xDSLs?</a:t>
            </a:r>
          </a:p>
        </p:txBody>
      </p:sp>
      <p:sp>
        <p:nvSpPr>
          <p:cNvPr id="3" name="Google Shape;227;p33">
            <a:extLst>
              <a:ext uri="{FF2B5EF4-FFF2-40B4-BE49-F238E27FC236}">
                <a16:creationId xmlns:a16="http://schemas.microsoft.com/office/drawing/2014/main" id="{8ED79629-9E51-90D8-E630-3C92F7520525}"/>
              </a:ext>
            </a:extLst>
          </p:cNvPr>
          <p:cNvSpPr txBox="1"/>
          <p:nvPr/>
        </p:nvSpPr>
        <p:spPr>
          <a:xfrm>
            <a:off x="276222" y="55202"/>
            <a:ext cx="863521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Evaluation </a:t>
            </a:r>
          </a:p>
        </p:txBody>
      </p:sp>
    </p:spTree>
    <p:extLst>
      <p:ext uri="{BB962C8B-B14F-4D97-AF65-F5344CB8AC3E}">
        <p14:creationId xmlns:p14="http://schemas.microsoft.com/office/powerpoint/2010/main" val="3067451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9ed005cca3_0_12"/>
          <p:cNvSpPr txBox="1">
            <a:spLocks noGrp="1"/>
          </p:cNvSpPr>
          <p:nvPr>
            <p:ph type="sldNum" idx="12"/>
          </p:nvPr>
        </p:nvSpPr>
        <p:spPr>
          <a:xfrm>
            <a:off x="8423447" y="4742240"/>
            <a:ext cx="5487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</a:t>
            </a:fld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" name="Google Shape;74;g19ed005cca3_0_12"/>
          <p:cNvSpPr txBox="1"/>
          <p:nvPr/>
        </p:nvSpPr>
        <p:spPr>
          <a:xfrm>
            <a:off x="284677" y="171677"/>
            <a:ext cx="84621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Context: </a:t>
            </a:r>
            <a:r>
              <a:rPr lang="en"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Executable Domain-Specific Language (xDSL)</a:t>
            </a:r>
            <a:endParaRPr sz="2400" b="1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75" name="Google Shape;75;g19ed005cca3_0_12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11957" y="1308275"/>
            <a:ext cx="4836083" cy="3084027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g19ed005cca3_0_12"/>
          <p:cNvSpPr txBox="1">
            <a:spLocks noGrp="1"/>
          </p:cNvSpPr>
          <p:nvPr>
            <p:ph type="body" idx="1"/>
          </p:nvPr>
        </p:nvSpPr>
        <p:spPr>
          <a:xfrm>
            <a:off x="208850" y="1308276"/>
            <a:ext cx="3803100" cy="31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dirty="0">
                <a:solidFill>
                  <a:srgbClr val="000000"/>
                </a:solidFill>
              </a:rPr>
              <a:t>DSL with execution semantics</a:t>
            </a:r>
            <a:endParaRPr lang="de-DE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de-DE" dirty="0" err="1">
                <a:solidFill>
                  <a:srgbClr val="000000"/>
                </a:solidFill>
              </a:rPr>
              <a:t>Used</a:t>
            </a:r>
            <a:r>
              <a:rPr lang="de-DE" dirty="0">
                <a:solidFill>
                  <a:srgbClr val="000000"/>
                </a:solidFill>
              </a:rPr>
              <a:t> </a:t>
            </a:r>
            <a:r>
              <a:rPr lang="de-DE" dirty="0" err="1">
                <a:solidFill>
                  <a:srgbClr val="000000"/>
                </a:solidFill>
              </a:rPr>
              <a:t>for</a:t>
            </a:r>
            <a:r>
              <a:rPr lang="de-DE" dirty="0">
                <a:solidFill>
                  <a:srgbClr val="000000"/>
                </a:solidFill>
              </a:rPr>
              <a:t> </a:t>
            </a:r>
            <a:r>
              <a:rPr lang="de-DE" dirty="0" err="1">
                <a:solidFill>
                  <a:srgbClr val="000000"/>
                </a:solidFill>
              </a:rPr>
              <a:t>defining</a:t>
            </a:r>
            <a:r>
              <a:rPr lang="de-DE" dirty="0">
                <a:solidFill>
                  <a:srgbClr val="000000"/>
                </a:solidFill>
              </a:rPr>
              <a:t> </a:t>
            </a:r>
            <a:r>
              <a:rPr lang="de-DE" b="1" dirty="0">
                <a:solidFill>
                  <a:srgbClr val="000000"/>
                </a:solidFill>
              </a:rPr>
              <a:t>behavioral </a:t>
            </a:r>
            <a:r>
              <a:rPr lang="de-DE" b="1" dirty="0" err="1">
                <a:solidFill>
                  <a:srgbClr val="000000"/>
                </a:solidFill>
              </a:rPr>
              <a:t>models</a:t>
            </a:r>
            <a:r>
              <a:rPr lang="de-DE" dirty="0">
                <a:solidFill>
                  <a:srgbClr val="000000"/>
                </a:solidFill>
              </a:rPr>
              <a:t> 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dirty="0">
                <a:solidFill>
                  <a:srgbClr val="000000"/>
                </a:solidFill>
              </a:rPr>
              <a:t>Models describing dynamic aspects of a system</a:t>
            </a:r>
            <a:endParaRPr dirty="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i="1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600" b="1" i="1" dirty="0">
                <a:solidFill>
                  <a:schemeClr val="dk1"/>
                </a:solidFill>
              </a:rPr>
              <a:t>Running Example</a:t>
            </a:r>
            <a:r>
              <a:rPr lang="en" sz="1600" dirty="0">
                <a:solidFill>
                  <a:schemeClr val="dk1"/>
                </a:solidFill>
              </a:rPr>
              <a:t>: xDSL for modeling Arduino boards and their behaviors (xArduino)</a:t>
            </a: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0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20</a:t>
            </a:fld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448" name="Google Shape;448;p40"/>
          <p:cNvGraphicFramePr/>
          <p:nvPr>
            <p:extLst>
              <p:ext uri="{D42A27DB-BD31-4B8C-83A1-F6EECF244321}">
                <p14:modId xmlns:p14="http://schemas.microsoft.com/office/powerpoint/2010/main" val="3466857072"/>
              </p:ext>
            </p:extLst>
          </p:nvPr>
        </p:nvGraphicFramePr>
        <p:xfrm>
          <a:off x="2015965" y="2261001"/>
          <a:ext cx="5111977" cy="1857490"/>
        </p:xfrm>
        <a:graphic>
          <a:graphicData uri="http://schemas.openxmlformats.org/drawingml/2006/table">
            <a:tbl>
              <a:tblPr firstRow="1" bandRow="1">
                <a:noFill/>
                <a:tableStyleId>{D3303942-2CCA-469D-91E9-6C3CE55E7582}</a:tableStyleId>
              </a:tblPr>
              <a:tblGrid>
                <a:gridCol w="15414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26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11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 dirty="0">
                          <a:solidFill>
                            <a:schemeClr val="lt1"/>
                          </a:solidFill>
                        </a:rPr>
                        <a:t>xMiniJava Test Cases</a:t>
                      </a:r>
                      <a:endParaRPr sz="12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 dirty="0">
                          <a:solidFill>
                            <a:schemeClr val="lt1"/>
                          </a:solidFill>
                        </a:rPr>
                        <a:t>Our Coverage</a:t>
                      </a:r>
                      <a:endParaRPr sz="12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 dirty="0">
                          <a:solidFill>
                            <a:schemeClr val="lt1"/>
                          </a:solidFill>
                        </a:rPr>
                        <a:t>CodeCover Coverage</a:t>
                      </a:r>
                      <a:endParaRPr sz="1200" b="1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T</a:t>
                      </a:r>
                      <a:r>
                        <a:rPr lang="en" dirty="0"/>
                        <a:t>est 1</a:t>
                      </a: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23/33 = 69.70%</a:t>
                      </a: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24/35 = 68.57%</a:t>
                      </a: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</a:t>
                      </a: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est 2</a:t>
                      </a:r>
                      <a:endParaRPr sz="1400" u="none" strike="noStrike" cap="none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7/36 = 19.44%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7/43 = 16.28%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</a:t>
                      </a: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est 3</a:t>
                      </a:r>
                      <a:endParaRPr sz="1400" u="none" strike="noStrike" cap="none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28/49 = 57.14%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31/56 = 55.36%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</a:t>
                      </a: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est 4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51/54 = 94.44%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55/60 = 91.67%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</a:t>
                      </a:r>
                      <a:r>
                        <a:rPr lang="en" sz="1400" b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est 5</a:t>
                      </a: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46/119 = 38.66%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57/144 = 39.58%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Google Shape;450;p40">
            <a:extLst>
              <a:ext uri="{FF2B5EF4-FFF2-40B4-BE49-F238E27FC236}">
                <a16:creationId xmlns:a16="http://schemas.microsoft.com/office/drawing/2014/main" id="{755BC248-B304-5264-CF33-9469B2D5C831}"/>
              </a:ext>
            </a:extLst>
          </p:cNvPr>
          <p:cNvSpPr txBox="1"/>
          <p:nvPr/>
        </p:nvSpPr>
        <p:spPr>
          <a:xfrm>
            <a:off x="276222" y="1135678"/>
            <a:ext cx="8591464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buSzPts val="1600"/>
            </a:pPr>
            <a:r>
              <a:rPr lang="en-US" sz="1600" b="1" i="0" u="none" strike="noStrike" baseline="0" dirty="0">
                <a:latin typeface="LinLibertineTB"/>
              </a:rPr>
              <a:t>RQ2</a:t>
            </a:r>
            <a:r>
              <a:rPr lang="en-US" sz="1600" b="0" i="0" u="none" strike="noStrike" baseline="0" dirty="0">
                <a:latin typeface="LinLibertineTB"/>
              </a:rPr>
              <a:t>: </a:t>
            </a:r>
            <a:r>
              <a:rPr lang="en-US" sz="1600" b="0" i="0" u="none" strike="noStrike" baseline="0" dirty="0">
                <a:latin typeface="LinLibertineT"/>
              </a:rPr>
              <a:t>To what extent is the result of the coverage computation component valid?</a:t>
            </a:r>
            <a:endParaRPr lang="en" sz="1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 pitchFamily="34" charset="0"/>
              <a:buChar char="•"/>
            </a:pPr>
            <a:r>
              <a:rPr lang="en" sz="1600" b="0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Comparing our coverage tool for xMiniJava DSL with </a:t>
            </a:r>
            <a:r>
              <a:rPr lang="en" sz="1600" b="1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CodeCover</a:t>
            </a:r>
            <a:r>
              <a:rPr lang="en" sz="1600" b="0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Java coverage tool</a:t>
            </a:r>
          </a:p>
        </p:txBody>
      </p:sp>
      <p:sp>
        <p:nvSpPr>
          <p:cNvPr id="2" name="Google Shape;227;p33">
            <a:extLst>
              <a:ext uri="{FF2B5EF4-FFF2-40B4-BE49-F238E27FC236}">
                <a16:creationId xmlns:a16="http://schemas.microsoft.com/office/drawing/2014/main" id="{F52BF36F-D3BD-F704-AD02-7B85F17F1F8B}"/>
              </a:ext>
            </a:extLst>
          </p:cNvPr>
          <p:cNvSpPr txBox="1"/>
          <p:nvPr/>
        </p:nvSpPr>
        <p:spPr>
          <a:xfrm>
            <a:off x="276222" y="55202"/>
            <a:ext cx="863521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Evaluation </a:t>
            </a:r>
          </a:p>
        </p:txBody>
      </p:sp>
    </p:spTree>
    <p:extLst>
      <p:ext uri="{BB962C8B-B14F-4D97-AF65-F5344CB8AC3E}">
        <p14:creationId xmlns:p14="http://schemas.microsoft.com/office/powerpoint/2010/main" val="1964134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0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21</a:t>
            </a:fld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448" name="Google Shape;448;p40"/>
          <p:cNvGraphicFramePr/>
          <p:nvPr>
            <p:extLst>
              <p:ext uri="{D42A27DB-BD31-4B8C-83A1-F6EECF244321}">
                <p14:modId xmlns:p14="http://schemas.microsoft.com/office/powerpoint/2010/main" val="3657588904"/>
              </p:ext>
            </p:extLst>
          </p:nvPr>
        </p:nvGraphicFramePr>
        <p:xfrm>
          <a:off x="1054117" y="2341907"/>
          <a:ext cx="6822675" cy="1552680"/>
        </p:xfrm>
        <a:graphic>
          <a:graphicData uri="http://schemas.openxmlformats.org/drawingml/2006/table">
            <a:tbl>
              <a:tblPr firstRow="1" bandRow="1">
                <a:noFill/>
                <a:tableStyleId>{D3303942-2CCA-469D-91E9-6C3CE55E7582}</a:tableStyleId>
              </a:tblPr>
              <a:tblGrid>
                <a:gridCol w="26557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38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4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1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5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1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1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</a:rPr>
                        <a:t>xDSL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</a:rPr>
                        <a:t>xFSM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</a:rPr>
                        <a:t>xArduino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</a:rPr>
                        <a:t>xPSSM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</a:rPr>
                        <a:t>xMiniJava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 dirty="0">
                          <a:solidFill>
                            <a:schemeClr val="lt1"/>
                          </a:solidFill>
                        </a:rPr>
                        <a:t>Total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91A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#of mutation operators</a:t>
                      </a: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5</a:t>
                      </a: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36</a:t>
                      </a: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30</a:t>
                      </a: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113</a:t>
                      </a: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184</a:t>
                      </a: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#of tested models</a:t>
                      </a:r>
                      <a:endParaRPr sz="1400" u="none" strike="noStrike" cap="none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#of generated faulty models</a:t>
                      </a:r>
                      <a:endParaRPr sz="1400" u="none" strike="noStrike" cap="none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194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457</a:t>
                      </a:r>
                      <a:endParaRPr sz="1400" u="none" strike="noStrike" cap="none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308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120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1079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#of fault localized models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194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452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304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119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8E6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1069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FBFE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Google Shape;450;p40">
            <a:extLst>
              <a:ext uri="{FF2B5EF4-FFF2-40B4-BE49-F238E27FC236}">
                <a16:creationId xmlns:a16="http://schemas.microsoft.com/office/drawing/2014/main" id="{E3A9AB9E-FC7E-678D-36B7-F760B95974F9}"/>
              </a:ext>
            </a:extLst>
          </p:cNvPr>
          <p:cNvSpPr txBox="1"/>
          <p:nvPr/>
        </p:nvSpPr>
        <p:spPr>
          <a:xfrm>
            <a:off x="276222" y="1135678"/>
            <a:ext cx="8591464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buSzPts val="1600"/>
            </a:pPr>
            <a:r>
              <a:rPr lang="en-US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RQ3</a:t>
            </a: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Can the generically computed coverage measurements be used in fault localization techniques?</a:t>
            </a:r>
          </a:p>
          <a:p>
            <a:pPr marL="285750" indent="-285750">
              <a:lnSpc>
                <a:spcPct val="115000"/>
              </a:lnSpc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Generating faulty models using mutation testing technique [4]</a:t>
            </a:r>
            <a:endParaRPr lang="en-US" sz="1600" dirty="0"/>
          </a:p>
        </p:txBody>
      </p:sp>
      <p:sp>
        <p:nvSpPr>
          <p:cNvPr id="5" name="Google Shape;105;p12">
            <a:extLst>
              <a:ext uri="{FF2B5EF4-FFF2-40B4-BE49-F238E27FC236}">
                <a16:creationId xmlns:a16="http://schemas.microsoft.com/office/drawing/2014/main" id="{77600222-3A45-36BF-F51C-BAE6E578C7C4}"/>
              </a:ext>
            </a:extLst>
          </p:cNvPr>
          <p:cNvSpPr txBox="1"/>
          <p:nvPr/>
        </p:nvSpPr>
        <p:spPr>
          <a:xfrm>
            <a:off x="311700" y="4641225"/>
            <a:ext cx="8462100" cy="376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[4] 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Gómez-Abajo, P., Guerra, E., Lara, J.D. and </a:t>
            </a:r>
            <a:r>
              <a:rPr lang="en-US" sz="1000" b="0" i="0" u="none" strike="noStrike" cap="none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Merayo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M.G., </a:t>
            </a:r>
            <a:r>
              <a:rPr lang="en-US" sz="1000" b="0" i="0" u="none" strike="noStrike" cap="none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Wodel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-Test: a model-based framework for language-independent mutation testing. Software and Systems Modeling, 20(3), pp.767-793, 2021.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227;p33">
            <a:extLst>
              <a:ext uri="{FF2B5EF4-FFF2-40B4-BE49-F238E27FC236}">
                <a16:creationId xmlns:a16="http://schemas.microsoft.com/office/drawing/2014/main" id="{2E6A4710-C5A3-8270-2D0A-7B2BE8E21072}"/>
              </a:ext>
            </a:extLst>
          </p:cNvPr>
          <p:cNvSpPr txBox="1"/>
          <p:nvPr/>
        </p:nvSpPr>
        <p:spPr>
          <a:xfrm>
            <a:off x="276222" y="55202"/>
            <a:ext cx="863521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Evaluation </a:t>
            </a:r>
          </a:p>
        </p:txBody>
      </p:sp>
    </p:spTree>
    <p:extLst>
      <p:ext uri="{BB962C8B-B14F-4D97-AF65-F5344CB8AC3E}">
        <p14:creationId xmlns:p14="http://schemas.microsoft.com/office/powerpoint/2010/main" val="753488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Google Shape;458;p41" descr="A picture containing text, clip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1381" y="4583343"/>
            <a:ext cx="1539088" cy="350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41" descr="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19883" y="4579739"/>
            <a:ext cx="2052101" cy="35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41" descr="SLE Banner Image"/>
          <p:cNvPicPr preferRelativeResize="0"/>
          <p:nvPr/>
        </p:nvPicPr>
        <p:blipFill rotWithShape="1">
          <a:blip r:embed="rId5">
            <a:alphaModFix/>
          </a:blip>
          <a:srcRect r="54320" b="2464"/>
          <a:stretch/>
        </p:blipFill>
        <p:spPr>
          <a:xfrm>
            <a:off x="2755000" y="333750"/>
            <a:ext cx="3879726" cy="6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41"/>
          <p:cNvSpPr txBox="1"/>
          <p:nvPr/>
        </p:nvSpPr>
        <p:spPr>
          <a:xfrm>
            <a:off x="382952" y="1339535"/>
            <a:ext cx="8378100" cy="12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</a:pPr>
            <a:r>
              <a:rPr lang="en" sz="2300" b="1" i="0" u="none" strike="noStrike" cap="none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From Coverage Computation to Fault Localization:</a:t>
            </a:r>
            <a:br>
              <a:rPr lang="en" sz="2300" b="1" i="0" u="none" strike="noStrike" cap="none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2300" b="1" i="0" u="none" strike="noStrike" cap="none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A Generic Framework for Domain-Specific Languages</a:t>
            </a:r>
            <a:endParaRPr sz="2100" b="1" i="0" u="none" strike="noStrike" cap="none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62" name="Google Shape;462;p41"/>
          <p:cNvSpPr txBox="1"/>
          <p:nvPr/>
        </p:nvSpPr>
        <p:spPr>
          <a:xfrm>
            <a:off x="460943" y="2641049"/>
            <a:ext cx="8222100" cy="14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None/>
            </a:pPr>
            <a:r>
              <a:rPr lang="en" sz="1500" b="1" i="0" u="sng" strike="noStrike" cap="none" dirty="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Faezeh Khorram¹</a:t>
            </a:r>
            <a:r>
              <a:rPr lang="en" sz="1500" b="1" i="0" u="none" strike="noStrike" cap="none" dirty="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, Erwan Bousse¹, Antonio Garmendia², Jean-Marie Mottu¹, Gerson Sunyé¹, Manuel Wimmer²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None/>
            </a:pPr>
            <a:endParaRPr sz="1500" b="1" i="0" u="none" strike="noStrike" cap="none" dirty="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None/>
            </a:pPr>
            <a:r>
              <a:rPr lang="en" sz="1500" b="0" i="0" u="none" strike="noStrike" cap="none" dirty="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¹IMT Atlantique, Nantes Université, Nantes, France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None/>
            </a:pPr>
            <a:r>
              <a:rPr lang="en" sz="1500" b="0" i="0" u="none" strike="noStrike" cap="none" dirty="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²Johannes Kepler University (JKU), Linz, Austria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41"/>
          <p:cNvSpPr txBox="1"/>
          <p:nvPr/>
        </p:nvSpPr>
        <p:spPr>
          <a:xfrm>
            <a:off x="251381" y="3984855"/>
            <a:ext cx="8712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 to the paper: </a:t>
            </a:r>
            <a:r>
              <a:rPr lang="en" sz="1400" b="0" i="0" u="sng" strike="noStrike" cap="none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https://hal.archives-ouvertes.fr/hal-03815772v1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 to the tool: </a:t>
            </a:r>
            <a:r>
              <a:rPr lang="en" sz="1400" b="0" i="0" u="sng" strike="noStrike" cap="none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https://github.com/Faezeh-Kh/Coverage4DSLs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4" name="Google Shape;464;p4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12451" y="171824"/>
            <a:ext cx="1027300" cy="102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36376" y="150838"/>
            <a:ext cx="1027291" cy="1034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5"/>
          <p:cNvSpPr txBox="1">
            <a:spLocks noGrp="1"/>
          </p:cNvSpPr>
          <p:nvPr>
            <p:ph type="sldNum" idx="12"/>
          </p:nvPr>
        </p:nvSpPr>
        <p:spPr>
          <a:xfrm>
            <a:off x="8423447" y="4742240"/>
            <a:ext cx="5487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3</a:t>
            </a:fld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2" name="Google Shape;82;p35"/>
          <p:cNvSpPr txBox="1">
            <a:spLocks noGrp="1"/>
          </p:cNvSpPr>
          <p:nvPr>
            <p:ph type="body" idx="1"/>
          </p:nvPr>
        </p:nvSpPr>
        <p:spPr>
          <a:xfrm>
            <a:off x="284683" y="1308287"/>
            <a:ext cx="3803100" cy="20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342900" lvl="0" indent="-2635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b="1" dirty="0">
                <a:solidFill>
                  <a:srgbClr val="000000"/>
                </a:solidFill>
              </a:rPr>
              <a:t>Abstract Syntax</a:t>
            </a:r>
            <a:endParaRPr sz="2400" b="1" dirty="0"/>
          </a:p>
          <a:p>
            <a:pPr marL="685800" lvl="1" indent="-2635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600" dirty="0">
                <a:solidFill>
                  <a:srgbClr val="000000"/>
                </a:solidFill>
              </a:rPr>
              <a:t>Domain concepts defined in an Ecore metamodel</a:t>
            </a:r>
            <a:endParaRPr sz="16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 dirty="0">
              <a:solidFill>
                <a:srgbClr val="000000"/>
              </a:solidFill>
            </a:endParaRPr>
          </a:p>
        </p:txBody>
      </p:sp>
      <p:pic>
        <p:nvPicPr>
          <p:cNvPr id="83" name="Google Shape;83;p35" descr="Diagram, schematic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87776" y="1226448"/>
            <a:ext cx="4650272" cy="3436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2;p10">
            <a:extLst>
              <a:ext uri="{FF2B5EF4-FFF2-40B4-BE49-F238E27FC236}">
                <a16:creationId xmlns:a16="http://schemas.microsoft.com/office/drawing/2014/main" id="{36E36D99-BA98-9D18-C32E-9ED3ED0C1A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5427" y="118625"/>
            <a:ext cx="8462100" cy="509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400" b="1" dirty="0">
                <a:latin typeface="Raleway"/>
                <a:ea typeface="Raleway"/>
                <a:cs typeface="Raleway"/>
                <a:sym typeface="Raleway"/>
              </a:rPr>
              <a:t>Context: Executable Domain-Specific Language (xDSL)</a:t>
            </a:r>
            <a:endParaRPr sz="2400" b="1" dirty="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 txBox="1">
            <a:spLocks noGrp="1"/>
          </p:cNvSpPr>
          <p:nvPr>
            <p:ph type="body" idx="1"/>
          </p:nvPr>
        </p:nvSpPr>
        <p:spPr>
          <a:xfrm>
            <a:off x="284683" y="1074175"/>
            <a:ext cx="4260300" cy="3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342900" lvl="0" indent="-2571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600" dirty="0">
                <a:solidFill>
                  <a:srgbClr val="000000"/>
                </a:solidFill>
              </a:rPr>
              <a:t>Operational Semantics (Interpreter)</a:t>
            </a:r>
            <a:endParaRPr sz="2400" dirty="0"/>
          </a:p>
          <a:p>
            <a:pPr marL="685800" lvl="1" indent="-2571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600" dirty="0">
                <a:solidFill>
                  <a:srgbClr val="000000"/>
                </a:solidFill>
              </a:rPr>
              <a:t>Definition of runtime state</a:t>
            </a:r>
            <a:endParaRPr sz="1800" dirty="0"/>
          </a:p>
          <a:p>
            <a:pPr marL="542925" lvl="1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685800" lvl="1" indent="-1428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685800" lvl="1" indent="-2571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600" dirty="0">
                <a:solidFill>
                  <a:srgbClr val="000000"/>
                </a:solidFill>
              </a:rPr>
              <a:t>Execution rules: changing runtime state to execute a model</a:t>
            </a:r>
            <a:endParaRPr sz="1600" dirty="0">
              <a:solidFill>
                <a:srgbClr val="000000"/>
              </a:solidFill>
            </a:endParaRPr>
          </a:p>
          <a:p>
            <a:pPr marL="342900" lvl="0" indent="-1428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342900" lvl="0" indent="-1428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342900" lvl="0" indent="-1428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342900" lvl="0" indent="-2571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600" dirty="0">
                <a:solidFill>
                  <a:srgbClr val="000000"/>
                </a:solidFill>
              </a:rPr>
              <a:t>Behavioral Interface [1]</a:t>
            </a:r>
            <a:endParaRPr sz="2400" dirty="0"/>
          </a:p>
          <a:p>
            <a:pPr marL="685800" lvl="1" indent="-2571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600" dirty="0">
                <a:solidFill>
                  <a:srgbClr val="000000"/>
                </a:solidFill>
              </a:rPr>
              <a:t>How to interact with a running model</a:t>
            </a:r>
            <a:endParaRPr sz="16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 dirty="0">
              <a:solidFill>
                <a:srgbClr val="000000"/>
              </a:solidFill>
            </a:endParaRPr>
          </a:p>
        </p:txBody>
      </p:sp>
      <p:sp>
        <p:nvSpPr>
          <p:cNvPr id="90" name="Google Shape;90;p10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4</a:t>
            </a:fld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0"/>
          <p:cNvSpPr/>
          <p:nvPr/>
        </p:nvSpPr>
        <p:spPr>
          <a:xfrm>
            <a:off x="655596" y="1498955"/>
            <a:ext cx="285600" cy="274200"/>
          </a:xfrm>
          <a:prstGeom prst="ellipse">
            <a:avLst/>
          </a:prstGeom>
          <a:solidFill>
            <a:srgbClr val="FFF2CD"/>
          </a:solidFill>
          <a:ln w="12700" cap="flat" cmpd="sng">
            <a:solidFill>
              <a:srgbClr val="CBB4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" sz="105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0"/>
          <p:cNvSpPr txBox="1">
            <a:spLocks noGrp="1"/>
          </p:cNvSpPr>
          <p:nvPr>
            <p:ph type="title"/>
          </p:nvPr>
        </p:nvSpPr>
        <p:spPr>
          <a:xfrm>
            <a:off x="255427" y="118625"/>
            <a:ext cx="8462100" cy="509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400" b="1" dirty="0">
                <a:latin typeface="Raleway"/>
                <a:ea typeface="Raleway"/>
                <a:cs typeface="Raleway"/>
                <a:sym typeface="Raleway"/>
              </a:rPr>
              <a:t>Context: Executable Domain-Specific Language (xDSL)</a:t>
            </a:r>
            <a:endParaRPr sz="2400" b="1" dirty="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3" name="Google Shape;9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11365" y="990697"/>
            <a:ext cx="3623232" cy="35889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0"/>
          <p:cNvSpPr/>
          <p:nvPr/>
        </p:nvSpPr>
        <p:spPr>
          <a:xfrm>
            <a:off x="655596" y="2339383"/>
            <a:ext cx="285600" cy="274200"/>
          </a:xfrm>
          <a:prstGeom prst="ellipse">
            <a:avLst/>
          </a:prstGeom>
          <a:solidFill>
            <a:srgbClr val="FFF2CD"/>
          </a:solidFill>
          <a:ln w="12700" cap="flat" cmpd="sng">
            <a:solidFill>
              <a:srgbClr val="CBB4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" sz="105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0"/>
          <p:cNvSpPr/>
          <p:nvPr/>
        </p:nvSpPr>
        <p:spPr>
          <a:xfrm>
            <a:off x="335951" y="3689944"/>
            <a:ext cx="285600" cy="274200"/>
          </a:xfrm>
          <a:prstGeom prst="ellipse">
            <a:avLst/>
          </a:prstGeom>
          <a:solidFill>
            <a:srgbClr val="FFF2CD"/>
          </a:solidFill>
          <a:ln w="12700" cap="flat" cmpd="sng">
            <a:solidFill>
              <a:srgbClr val="CBB4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" sz="105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 sz="14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19;p13">
            <a:extLst>
              <a:ext uri="{FF2B5EF4-FFF2-40B4-BE49-F238E27FC236}">
                <a16:creationId xmlns:a16="http://schemas.microsoft.com/office/drawing/2014/main" id="{F11E6F3D-EA13-DF8A-744B-9833CDFD9F8A}"/>
              </a:ext>
            </a:extLst>
          </p:cNvPr>
          <p:cNvSpPr txBox="1"/>
          <p:nvPr/>
        </p:nvSpPr>
        <p:spPr>
          <a:xfrm>
            <a:off x="284677" y="4649043"/>
            <a:ext cx="8462100" cy="376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da-DK" sz="1000" b="0" i="0" dirty="0">
                <a:solidFill>
                  <a:srgbClr val="333333"/>
                </a:solidFill>
                <a:effectLst/>
                <a:latin typeface="+mj-lt"/>
              </a:rPr>
              <a:t>[1] Leroy, D., Bousse, E., Wimmer, M., Mayerhofer, T., Combemale, B. and Schwinger, W., Behavioral interfaces for executable DSLs. Software and Systems Modeling, 19(4), pp.1015-1043, 2020.</a:t>
            </a:r>
            <a:endParaRPr sz="1000" b="0" i="0" u="none" strike="noStrike" cap="none" dirty="0">
              <a:solidFill>
                <a:srgbClr val="FF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3" name="Google Shape;107;p12">
            <a:extLst>
              <a:ext uri="{FF2B5EF4-FFF2-40B4-BE49-F238E27FC236}">
                <a16:creationId xmlns:a16="http://schemas.microsoft.com/office/drawing/2014/main" id="{D8470C11-36D4-65EB-C452-22BA9048BDF2}"/>
              </a:ext>
            </a:extLst>
          </p:cNvPr>
          <p:cNvSpPr/>
          <p:nvPr/>
        </p:nvSpPr>
        <p:spPr>
          <a:xfrm>
            <a:off x="6240731" y="1614137"/>
            <a:ext cx="891589" cy="214662"/>
          </a:xfrm>
          <a:prstGeom prst="rect">
            <a:avLst/>
          </a:prstGeom>
          <a:solidFill>
            <a:srgbClr val="FFFF00">
              <a:alpha val="262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07;p12">
            <a:extLst>
              <a:ext uri="{FF2B5EF4-FFF2-40B4-BE49-F238E27FC236}">
                <a16:creationId xmlns:a16="http://schemas.microsoft.com/office/drawing/2014/main" id="{FECF9A76-80C7-666E-26E8-2956F8FCAF3A}"/>
              </a:ext>
            </a:extLst>
          </p:cNvPr>
          <p:cNvSpPr/>
          <p:nvPr/>
        </p:nvSpPr>
        <p:spPr>
          <a:xfrm>
            <a:off x="7158447" y="2360443"/>
            <a:ext cx="1254034" cy="214662"/>
          </a:xfrm>
          <a:prstGeom prst="rect">
            <a:avLst/>
          </a:prstGeom>
          <a:solidFill>
            <a:srgbClr val="FFFF00">
              <a:alpha val="262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"/>
          <p:cNvSpPr txBox="1">
            <a:spLocks noGrp="1"/>
          </p:cNvSpPr>
          <p:nvPr>
            <p:ph type="body" idx="1"/>
          </p:nvPr>
        </p:nvSpPr>
        <p:spPr>
          <a:xfrm>
            <a:off x="311700" y="1505625"/>
            <a:ext cx="4081500" cy="26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600">
                <a:solidFill>
                  <a:srgbClr val="000000"/>
                </a:solidFill>
              </a:rPr>
              <a:t>Using events of the behavioral interface to define test data</a:t>
            </a:r>
            <a:endParaRPr sz="1600">
              <a:solidFill>
                <a:srgbClr val="000000"/>
              </a:solidFill>
            </a:endParaRPr>
          </a:p>
          <a:p>
            <a:pPr marL="342900" lvl="0" indent="-261938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600">
                <a:solidFill>
                  <a:srgbClr val="000000"/>
                </a:solidFill>
              </a:rPr>
              <a:t>test input data and expected output are both a trace of events</a:t>
            </a:r>
            <a:endParaRPr sz="2000"/>
          </a:p>
          <a:p>
            <a:pPr marL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</a:pPr>
            <a:r>
              <a:rPr lang="en" sz="1600">
                <a:solidFill>
                  <a:srgbClr val="D8D8D8"/>
                </a:solidFill>
              </a:rPr>
              <a:t>Using the operational semantics to run the test case and get the verdict</a:t>
            </a:r>
            <a:endParaRPr sz="1600">
              <a:solidFill>
                <a:srgbClr val="D8D8D8"/>
              </a:solidFill>
            </a:endParaRPr>
          </a:p>
        </p:txBody>
      </p:sp>
      <p:sp>
        <p:nvSpPr>
          <p:cNvPr id="101" name="Google Shape;101;p12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5</a:t>
            </a:fld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" name="Google Shape;102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64845" y="1011005"/>
            <a:ext cx="2970926" cy="1277600"/>
          </a:xfrm>
          <a:prstGeom prst="rect">
            <a:avLst/>
          </a:prstGeom>
          <a:noFill/>
          <a:ln w="9525" cap="flat" cmpd="sng">
            <a:solidFill>
              <a:srgbClr val="BCBCBC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3" name="Google Shape;103;p12"/>
          <p:cNvSpPr/>
          <p:nvPr/>
        </p:nvSpPr>
        <p:spPr>
          <a:xfrm>
            <a:off x="5350827" y="1157575"/>
            <a:ext cx="2120700" cy="123000"/>
          </a:xfrm>
          <a:prstGeom prst="rect">
            <a:avLst/>
          </a:prstGeom>
          <a:solidFill>
            <a:srgbClr val="FFFF00">
              <a:alpha val="26274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2"/>
          <p:cNvSpPr/>
          <p:nvPr/>
        </p:nvSpPr>
        <p:spPr>
          <a:xfrm>
            <a:off x="5347552" y="2010900"/>
            <a:ext cx="2260800" cy="123000"/>
          </a:xfrm>
          <a:prstGeom prst="rect">
            <a:avLst/>
          </a:prstGeom>
          <a:solidFill>
            <a:srgbClr val="FFFF00">
              <a:alpha val="26274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2"/>
          <p:cNvSpPr txBox="1"/>
          <p:nvPr/>
        </p:nvSpPr>
        <p:spPr>
          <a:xfrm>
            <a:off x="311700" y="4641225"/>
            <a:ext cx="8462100" cy="376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[2] 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Khorram, F., </a:t>
            </a:r>
            <a:r>
              <a:rPr lang="en-US" sz="1000" b="0" i="0" u="none" strike="noStrike" cap="none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Bousse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E., </a:t>
            </a:r>
            <a:r>
              <a:rPr lang="en-US" sz="1000" b="0" i="0" u="none" strike="noStrike" cap="none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Mottu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J.M. and </a:t>
            </a:r>
            <a:r>
              <a:rPr lang="en-US" sz="1000" b="0" i="0" u="none" strike="noStrike" cap="none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Sunyé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G., Advanced testing and debugging support for reactive executable DSLs. Software and Systems Modeling, pp.1-27, 2022.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2"/>
          <p:cNvSpPr txBox="1"/>
          <p:nvPr/>
        </p:nvSpPr>
        <p:spPr>
          <a:xfrm>
            <a:off x="284677" y="171677"/>
            <a:ext cx="84621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rmAutofit fontScale="925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Context: An Example Test Case for the xArduino model [2]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2"/>
          <p:cNvSpPr/>
          <p:nvPr/>
        </p:nvSpPr>
        <p:spPr>
          <a:xfrm>
            <a:off x="1084575" y="2262473"/>
            <a:ext cx="964500" cy="283200"/>
          </a:xfrm>
          <a:prstGeom prst="rect">
            <a:avLst/>
          </a:prstGeom>
          <a:solidFill>
            <a:srgbClr val="FFFF00">
              <a:alpha val="262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2"/>
          <p:cNvSpPr/>
          <p:nvPr/>
        </p:nvSpPr>
        <p:spPr>
          <a:xfrm>
            <a:off x="2435750" y="2262473"/>
            <a:ext cx="1509000" cy="283200"/>
          </a:xfrm>
          <a:prstGeom prst="rect">
            <a:avLst/>
          </a:prstGeom>
          <a:solidFill>
            <a:srgbClr val="FFFF00">
              <a:alpha val="262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3562" y="2449150"/>
            <a:ext cx="3293500" cy="2029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2"/>
          <p:cNvSpPr/>
          <p:nvPr/>
        </p:nvSpPr>
        <p:spPr>
          <a:xfrm>
            <a:off x="5871000" y="2881643"/>
            <a:ext cx="1578300" cy="166500"/>
          </a:xfrm>
          <a:prstGeom prst="rect">
            <a:avLst/>
          </a:prstGeom>
          <a:solidFill>
            <a:srgbClr val="FFFF00">
              <a:alpha val="262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2"/>
          <p:cNvSpPr/>
          <p:nvPr/>
        </p:nvSpPr>
        <p:spPr>
          <a:xfrm>
            <a:off x="5649000" y="3108960"/>
            <a:ext cx="2022300" cy="166500"/>
          </a:xfrm>
          <a:prstGeom prst="rect">
            <a:avLst/>
          </a:prstGeom>
          <a:solidFill>
            <a:srgbClr val="FFFF00">
              <a:alpha val="2627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3"/>
          <p:cNvSpPr txBox="1">
            <a:spLocks noGrp="1"/>
          </p:cNvSpPr>
          <p:nvPr>
            <p:ph type="body" idx="1"/>
          </p:nvPr>
        </p:nvSpPr>
        <p:spPr>
          <a:xfrm>
            <a:off x="311700" y="1504125"/>
            <a:ext cx="4056900" cy="26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600">
                <a:solidFill>
                  <a:schemeClr val="dk1"/>
                </a:solidFill>
              </a:rPr>
              <a:t>Using events of the behavioral interface to define test data</a:t>
            </a:r>
            <a:endParaRPr sz="1600">
              <a:solidFill>
                <a:schemeClr val="dk1"/>
              </a:solidFill>
            </a:endParaRPr>
          </a:p>
          <a:p>
            <a:pPr marL="342900" lvl="0" indent="-261938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600">
                <a:solidFill>
                  <a:schemeClr val="dk1"/>
                </a:solidFill>
              </a:rPr>
              <a:t>test input data and expected output are both a trace of events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</a:pPr>
            <a:r>
              <a:rPr lang="en" sz="1600">
                <a:solidFill>
                  <a:schemeClr val="dk1"/>
                </a:solidFill>
              </a:rPr>
              <a:t>Using the operational semantics to run the test case and get the</a:t>
            </a:r>
            <a:r>
              <a:rPr lang="en" sz="1600">
                <a:solidFill>
                  <a:srgbClr val="000000"/>
                </a:solidFill>
              </a:rPr>
              <a:t> </a:t>
            </a:r>
            <a:r>
              <a:rPr lang="en" sz="1600">
                <a:solidFill>
                  <a:srgbClr val="73BF43"/>
                </a:solidFill>
              </a:rPr>
              <a:t>verdict</a:t>
            </a:r>
            <a:endParaRPr sz="1600">
              <a:solidFill>
                <a:srgbClr val="73BF43"/>
              </a:solidFill>
            </a:endParaRPr>
          </a:p>
        </p:txBody>
      </p:sp>
      <p:sp>
        <p:nvSpPr>
          <p:cNvPr id="117" name="Google Shape;117;p13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6</a:t>
            </a:fld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8" name="Google Shape;11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64845" y="1011005"/>
            <a:ext cx="2970926" cy="1277600"/>
          </a:xfrm>
          <a:prstGeom prst="rect">
            <a:avLst/>
          </a:prstGeom>
          <a:noFill/>
          <a:ln w="9525" cap="flat" cmpd="sng">
            <a:solidFill>
              <a:srgbClr val="BCBCBC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0" name="Google Shape;120;p13"/>
          <p:cNvSpPr txBox="1"/>
          <p:nvPr/>
        </p:nvSpPr>
        <p:spPr>
          <a:xfrm>
            <a:off x="284677" y="171677"/>
            <a:ext cx="84621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rmAutofit fontScale="925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Context: An Example Test Case for the xArduino model [2]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8475" y="2441005"/>
            <a:ext cx="3323687" cy="20478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5;p12">
            <a:extLst>
              <a:ext uri="{FF2B5EF4-FFF2-40B4-BE49-F238E27FC236}">
                <a16:creationId xmlns:a16="http://schemas.microsoft.com/office/drawing/2014/main" id="{51D1706C-800E-2D40-7A56-BEFE64B98700}"/>
              </a:ext>
            </a:extLst>
          </p:cNvPr>
          <p:cNvSpPr txBox="1"/>
          <p:nvPr/>
        </p:nvSpPr>
        <p:spPr>
          <a:xfrm>
            <a:off x="311700" y="4641225"/>
            <a:ext cx="8462100" cy="376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[2] 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Khorram, F., </a:t>
            </a:r>
            <a:r>
              <a:rPr lang="en-US" sz="1000" b="0" i="0" u="none" strike="noStrike" cap="none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Bousse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E., </a:t>
            </a:r>
            <a:r>
              <a:rPr lang="en-US" sz="1000" b="0" i="0" u="none" strike="noStrike" cap="none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Mottu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J.M. and </a:t>
            </a:r>
            <a:r>
              <a:rPr lang="en-US" sz="1000" b="0" i="0" u="none" strike="noStrike" cap="none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Sunyé</a:t>
            </a:r>
            <a:r>
              <a:rPr lang="en-US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G., Advanced testing and debugging support for reactive executable DSLs. Software and Systems Modeling, pp.1-27, 2022.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"/>
          <p:cNvSpPr txBox="1">
            <a:spLocks noGrp="1"/>
          </p:cNvSpPr>
          <p:nvPr>
            <p:ph type="body" idx="1"/>
          </p:nvPr>
        </p:nvSpPr>
        <p:spPr>
          <a:xfrm>
            <a:off x="452400" y="925984"/>
            <a:ext cx="8326800" cy="10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rmAutofit/>
          </a:bodyPr>
          <a:lstStyle/>
          <a:p>
            <a:pPr marL="104775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770"/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Questions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342900" lvl="0" indent="-254348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770"/>
              <a:buChar char="•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 set of test cases good enough for a given model?</a:t>
            </a:r>
            <a:endParaRPr/>
          </a:p>
          <a:p>
            <a:pPr marL="342900" lvl="0" indent="-254348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770"/>
              <a:buChar char="•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to localize the faults causing test cases to fail?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4"/>
          <p:cNvSpPr txBox="1">
            <a:spLocks noGrp="1"/>
          </p:cNvSpPr>
          <p:nvPr>
            <p:ph type="sldNum" idx="12"/>
          </p:nvPr>
        </p:nvSpPr>
        <p:spPr>
          <a:xfrm>
            <a:off x="6721901" y="4785062"/>
            <a:ext cx="20574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</a:rPr>
              <a:t>7</a:t>
            </a:fld>
            <a:endParaRPr sz="700">
              <a:solidFill>
                <a:schemeClr val="dk1"/>
              </a:solidFill>
            </a:endParaRPr>
          </a:p>
        </p:txBody>
      </p:sp>
      <p:sp>
        <p:nvSpPr>
          <p:cNvPr id="129" name="Google Shape;129;p4"/>
          <p:cNvSpPr txBox="1"/>
          <p:nvPr/>
        </p:nvSpPr>
        <p:spPr>
          <a:xfrm>
            <a:off x="452625" y="2375875"/>
            <a:ext cx="8326800" cy="13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04775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Answer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Coverage Computation</a:t>
            </a:r>
            <a:endParaRPr sz="18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5073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75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well-known technique for test quality measurement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5073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75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The foundation of an advanced fault localization technique</a:t>
            </a:r>
            <a:r>
              <a:rPr lang="en" sz="1800">
                <a:solidFill>
                  <a:schemeClr val="dk2"/>
                </a:solidFill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: </a:t>
            </a:r>
            <a:r>
              <a:rPr lang="en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Spectrum-Based Fault Localization (SBFL)</a:t>
            </a:r>
            <a:endParaRPr/>
          </a:p>
        </p:txBody>
      </p:sp>
      <p:sp>
        <p:nvSpPr>
          <p:cNvPr id="4" name="Google Shape;210;p31">
            <a:extLst>
              <a:ext uri="{FF2B5EF4-FFF2-40B4-BE49-F238E27FC236}">
                <a16:creationId xmlns:a16="http://schemas.microsoft.com/office/drawing/2014/main" id="{72503C9E-5A06-589A-5030-7449FB190EBA}"/>
              </a:ext>
            </a:extLst>
          </p:cNvPr>
          <p:cNvSpPr txBox="1">
            <a:spLocks/>
          </p:cNvSpPr>
          <p:nvPr/>
        </p:nvSpPr>
        <p:spPr>
          <a:xfrm>
            <a:off x="334714" y="8876"/>
            <a:ext cx="78867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latin typeface="Raleway"/>
                <a:ea typeface="Raleway"/>
                <a:cs typeface="Raleway"/>
                <a:sym typeface="Raleway"/>
              </a:rPr>
              <a:t> Problem Statement</a:t>
            </a:r>
            <a:endParaRPr lang="en-US" sz="4000" b="1" dirty="0">
              <a:latin typeface="Raleway"/>
              <a:ea typeface="Raleway"/>
              <a:cs typeface="Raleway"/>
              <a:sym typeface="Raleway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94d8a7eb93_0_2"/>
          <p:cNvSpPr txBox="1">
            <a:spLocks noGrp="1"/>
          </p:cNvSpPr>
          <p:nvPr>
            <p:ph type="body" idx="1"/>
          </p:nvPr>
        </p:nvSpPr>
        <p:spPr>
          <a:xfrm>
            <a:off x="452625" y="927409"/>
            <a:ext cx="7886700" cy="161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04775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75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Challenge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How to compute coverage for any executable model?</a:t>
            </a:r>
            <a:endParaRPr dirty="0"/>
          </a:p>
          <a:p>
            <a:pPr marL="342900" lvl="0" indent="-250733" algn="l" rtl="0">
              <a:spcBef>
                <a:spcPts val="600"/>
              </a:spcBef>
              <a:spcAft>
                <a:spcPts val="0"/>
              </a:spcAft>
              <a:buSzPts val="1375"/>
              <a:buChar char="•"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3"/>
                  </a:ext>
                </a:extLst>
              </a:rPr>
              <a:t>Dependency of existing coverage computation approaches to specific xDSLs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extLst>
                <a:ext uri="http://customooxmlschemas.google.com/">
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4"/>
                </a:ext>
              </a:extLst>
            </a:endParaRPr>
          </a:p>
          <a:p>
            <a:pPr marL="914400" lvl="1" indent="-315921" algn="l" rtl="0">
              <a:spcBef>
                <a:spcPts val="300"/>
              </a:spcBef>
              <a:spcAft>
                <a:spcPts val="0"/>
              </a:spcAft>
              <a:buSzPts val="1375"/>
              <a:buChar char="•"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5"/>
                  </a:ext>
                </a:extLst>
              </a:rPr>
              <a:t>E.g., State coverage in the context of state machines</a:t>
            </a:r>
            <a:endParaRPr dirty="0"/>
          </a:p>
          <a:p>
            <a:pPr marL="342900" lvl="0" indent="-250733" algn="l" rtl="0">
              <a:spcBef>
                <a:spcPts val="600"/>
              </a:spcBef>
              <a:spcAft>
                <a:spcPts val="0"/>
              </a:spcAft>
              <a:buSzPts val="1375"/>
              <a:buChar char="•"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Recurrent engineering of new xDSLs 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5921" algn="l" rtl="0">
              <a:spcBef>
                <a:spcPts val="300"/>
              </a:spcBef>
              <a:spcAft>
                <a:spcPts val="0"/>
              </a:spcAft>
              <a:buSzPts val="1375"/>
              <a:buChar char="•"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every new xDSL, a new coverage tool must be provided</a:t>
            </a:r>
            <a:endParaRPr dirty="0"/>
          </a:p>
        </p:txBody>
      </p:sp>
      <p:sp>
        <p:nvSpPr>
          <p:cNvPr id="135" name="Google Shape;135;g194d8a7eb93_0_2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37" name="Google Shape;137;g194d8a7eb93_0_2"/>
          <p:cNvSpPr txBox="1"/>
          <p:nvPr/>
        </p:nvSpPr>
        <p:spPr>
          <a:xfrm>
            <a:off x="1084371" y="4196164"/>
            <a:ext cx="6975257" cy="5385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04775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Objective</a:t>
            </a:r>
            <a:r>
              <a:rPr lang="en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A </a:t>
            </a:r>
            <a:r>
              <a:rPr lang="en" sz="2000" b="1" i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generic </a:t>
            </a:r>
            <a:r>
              <a:rPr lang="en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coverage computation approach for xDSLs</a:t>
            </a:r>
            <a:endParaRPr sz="1600" dirty="0">
              <a:solidFill>
                <a:schemeClr val="lt1"/>
              </a:solidFill>
            </a:endParaRPr>
          </a:p>
        </p:txBody>
      </p:sp>
      <p:pic>
        <p:nvPicPr>
          <p:cNvPr id="138" name="Google Shape;138;g194d8a7eb93_0_2" descr="Diagram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t="-7956"/>
          <a:stretch/>
        </p:blipFill>
        <p:spPr>
          <a:xfrm>
            <a:off x="452626" y="2826349"/>
            <a:ext cx="1622340" cy="1119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g194d8a7eb93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27313" y="2840500"/>
            <a:ext cx="1144713" cy="111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g194d8a7eb93_0_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74710" y="2840488"/>
            <a:ext cx="915250" cy="1119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g194d8a7eb93_0_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52713" y="2840500"/>
            <a:ext cx="2685300" cy="111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194d8a7eb93_0_2"/>
          <p:cNvSpPr txBox="1"/>
          <p:nvPr/>
        </p:nvSpPr>
        <p:spPr>
          <a:xfrm>
            <a:off x="247737" y="2397382"/>
            <a:ext cx="8531700" cy="497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Arduino	Activity Diagram        State Machine	      Business-Process	      	</a:t>
            </a:r>
            <a:endParaRPr sz="1300" dirty="0"/>
          </a:p>
        </p:txBody>
      </p:sp>
      <p:sp>
        <p:nvSpPr>
          <p:cNvPr id="3" name="Google Shape;210;p31">
            <a:extLst>
              <a:ext uri="{FF2B5EF4-FFF2-40B4-BE49-F238E27FC236}">
                <a16:creationId xmlns:a16="http://schemas.microsoft.com/office/drawing/2014/main" id="{CA81F5E6-9816-6145-BB33-7A89A7374DBD}"/>
              </a:ext>
            </a:extLst>
          </p:cNvPr>
          <p:cNvSpPr txBox="1">
            <a:spLocks/>
          </p:cNvSpPr>
          <p:nvPr/>
        </p:nvSpPr>
        <p:spPr>
          <a:xfrm>
            <a:off x="334714" y="8876"/>
            <a:ext cx="78867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latin typeface="Raleway"/>
                <a:ea typeface="Raleway"/>
                <a:cs typeface="Raleway"/>
                <a:sym typeface="Raleway"/>
              </a:rPr>
              <a:t> Problem Statement</a:t>
            </a:r>
            <a:endParaRPr lang="en-US" sz="4000" b="1" dirty="0">
              <a:latin typeface="Raleway"/>
              <a:ea typeface="Raleway"/>
              <a:cs typeface="Raleway"/>
              <a:sym typeface="Raleway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4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9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148" name="Google Shape;148;p14" descr="Diagram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t="-7954"/>
          <a:stretch/>
        </p:blipFill>
        <p:spPr>
          <a:xfrm>
            <a:off x="528875" y="453838"/>
            <a:ext cx="3636950" cy="207737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4"/>
          <p:cNvSpPr txBox="1"/>
          <p:nvPr/>
        </p:nvSpPr>
        <p:spPr>
          <a:xfrm>
            <a:off x="1627033" y="2696775"/>
            <a:ext cx="5992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104775" marR="0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47"/>
              <a:buFont typeface="Arial"/>
              <a:buNone/>
            </a:pPr>
            <a:r>
              <a:rPr lang="en"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node coverage as model element coverage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p14" descr="Diagram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33753" y="651509"/>
            <a:ext cx="2619177" cy="1920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633752" y="3057323"/>
            <a:ext cx="2619177" cy="1920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4" descr="Diagram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28875" y="3070213"/>
            <a:ext cx="3636950" cy="19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4"/>
          <p:cNvSpPr/>
          <p:nvPr/>
        </p:nvSpPr>
        <p:spPr>
          <a:xfrm rot="-5400000">
            <a:off x="4638572" y="705822"/>
            <a:ext cx="274200" cy="953400"/>
          </a:xfrm>
          <a:prstGeom prst="downArrow">
            <a:avLst>
              <a:gd name="adj1" fmla="val 50000"/>
              <a:gd name="adj2" fmla="val 24324"/>
            </a:avLst>
          </a:prstGeom>
          <a:solidFill>
            <a:schemeClr val="accent5"/>
          </a:solidFill>
          <a:ln w="25400" cap="flat" cmpd="sng">
            <a:solidFill>
              <a:srgbClr val="006E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4"/>
          <p:cNvSpPr txBox="1"/>
          <p:nvPr/>
        </p:nvSpPr>
        <p:spPr>
          <a:xfrm rot="10800000">
            <a:off x="4375060" y="1113982"/>
            <a:ext cx="909000" cy="1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4"/>
          <p:cNvSpPr txBox="1"/>
          <p:nvPr/>
        </p:nvSpPr>
        <p:spPr>
          <a:xfrm>
            <a:off x="1971283" y="139869"/>
            <a:ext cx="5304000" cy="4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04775" marR="0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models as graphs (nodes = model elements)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4"/>
          <p:cNvSpPr/>
          <p:nvPr/>
        </p:nvSpPr>
        <p:spPr>
          <a:xfrm rot="5400000">
            <a:off x="4725893" y="2986817"/>
            <a:ext cx="274200" cy="953400"/>
          </a:xfrm>
          <a:prstGeom prst="downArrow">
            <a:avLst>
              <a:gd name="adj1" fmla="val 50000"/>
              <a:gd name="adj2" fmla="val 24324"/>
            </a:avLst>
          </a:prstGeom>
          <a:solidFill>
            <a:schemeClr val="accent5"/>
          </a:solidFill>
          <a:ln w="25400" cap="flat" cmpd="sng">
            <a:solidFill>
              <a:srgbClr val="006E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4"/>
          <p:cNvSpPr txBox="1"/>
          <p:nvPr/>
        </p:nvSpPr>
        <p:spPr>
          <a:xfrm>
            <a:off x="4397363" y="3394986"/>
            <a:ext cx="909000" cy="1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1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1|2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3|18.2|16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6|19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8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1454</Words>
  <Application>Microsoft Office PowerPoint</Application>
  <PresentationFormat>On-screen Show (16:9)</PresentationFormat>
  <Paragraphs>331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Raleway</vt:lpstr>
      <vt:lpstr>Calibri</vt:lpstr>
      <vt:lpstr>LinLibertineTB</vt:lpstr>
      <vt:lpstr>Lato</vt:lpstr>
      <vt:lpstr>Arial</vt:lpstr>
      <vt:lpstr>LinLibertineT</vt:lpstr>
      <vt:lpstr>Helvetica Neue</vt:lpstr>
      <vt:lpstr>Simple Light</vt:lpstr>
      <vt:lpstr>PowerPoint Presentation</vt:lpstr>
      <vt:lpstr>PowerPoint Presentation</vt:lpstr>
      <vt:lpstr>Context: Executable Domain-Specific Language (xDSL)</vt:lpstr>
      <vt:lpstr>Context: Executable Domain-Specific Language (xDSL)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DSL-Specific Coverage Rules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user</dc:creator>
  <cp:lastModifiedBy>faezeh khorram</cp:lastModifiedBy>
  <cp:revision>13</cp:revision>
  <dcterms:modified xsi:type="dcterms:W3CDTF">2022-12-06T02:13:50Z</dcterms:modified>
</cp:coreProperties>
</file>